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6" r:id="rId1"/>
    <p:sldMasterId id="2147483932" r:id="rId2"/>
    <p:sldMasterId id="2147483968" r:id="rId3"/>
    <p:sldMasterId id="2147483980" r:id="rId4"/>
  </p:sldMasterIdLst>
  <p:notesMasterIdLst>
    <p:notesMasterId r:id="rId16"/>
  </p:notesMasterIdLst>
  <p:sldIdLst>
    <p:sldId id="371" r:id="rId5"/>
    <p:sldId id="725" r:id="rId6"/>
    <p:sldId id="726" r:id="rId7"/>
    <p:sldId id="717" r:id="rId8"/>
    <p:sldId id="704" r:id="rId9"/>
    <p:sldId id="709" r:id="rId10"/>
    <p:sldId id="710" r:id="rId11"/>
    <p:sldId id="702" r:id="rId12"/>
    <p:sldId id="711" r:id="rId13"/>
    <p:sldId id="712" r:id="rId14"/>
    <p:sldId id="681" r:id="rId15"/>
  </p:sldIdLst>
  <p:sldSz cx="12801600" cy="9601200" type="A3"/>
  <p:notesSz cx="6794500" cy="9906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4753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09509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64253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18994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73765" algn="l" defTabSz="909509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28496" algn="l" defTabSz="909509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183230" algn="l" defTabSz="909509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37984" algn="l" defTabSz="909509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4C9DB7F-1F74-4746-BDDD-AF9DD304D42A}">
          <p14:sldIdLst>
            <p14:sldId id="371"/>
            <p14:sldId id="725"/>
            <p14:sldId id="726"/>
            <p14:sldId id="717"/>
            <p14:sldId id="704"/>
            <p14:sldId id="709"/>
            <p14:sldId id="710"/>
            <p14:sldId id="702"/>
            <p14:sldId id="711"/>
            <p14:sldId id="712"/>
            <p14:sldId id="68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FF"/>
    <a:srgbClr val="D7D7D7"/>
    <a:srgbClr val="FF9900"/>
    <a:srgbClr val="B2B2B2"/>
    <a:srgbClr val="0066FF"/>
    <a:srgbClr val="FFFFFF"/>
    <a:srgbClr val="808080"/>
    <a:srgbClr val="8000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92" autoAdjust="0"/>
    <p:restoredTop sz="99886" autoAdjust="0"/>
  </p:normalViewPr>
  <p:slideViewPr>
    <p:cSldViewPr>
      <p:cViewPr varScale="1">
        <p:scale>
          <a:sx n="78" d="100"/>
          <a:sy n="78" d="100"/>
        </p:scale>
        <p:origin x="-1416" y="-78"/>
      </p:cViewPr>
      <p:guideLst>
        <p:guide orient="horz" pos="3024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A6451-5270-4E4A-9277-D0F9996E6C66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7BE88-D4FE-423B-8B44-479CA9B83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835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0966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4834" algn="l" defTabSz="90966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09669" algn="l" defTabSz="90966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64497" algn="l" defTabSz="90966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19325" algn="l" defTabSz="90966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74179" algn="l" defTabSz="90966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28986" algn="l" defTabSz="90966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83805" algn="l" defTabSz="90966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38644" algn="l" defTabSz="90966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2950"/>
            <a:ext cx="4949825" cy="37131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48646" y="9408983"/>
            <a:ext cx="2944284" cy="495300"/>
          </a:xfrm>
          <a:prstGeom prst="rect">
            <a:avLst/>
          </a:prstGeom>
          <a:noFill/>
        </p:spPr>
        <p:txBody>
          <a:bodyPr lIns="91415" tIns="45706" rIns="91415" bIns="45706" anchor="b"/>
          <a:lstStyle/>
          <a:p>
            <a:pPr algn="r">
              <a:defRPr/>
            </a:pPr>
            <a:fld id="{AE3E1E93-8D8B-480A-8BC1-A9F2ABF87B58}" type="slidenum">
              <a:rPr lang="ru-RU" sz="1200">
                <a:solidFill>
                  <a:prstClr val="black"/>
                </a:solidFill>
              </a:rPr>
              <a:pPr algn="r">
                <a:defRPr/>
              </a:pPr>
              <a:t>1</a:t>
            </a:fld>
            <a:endParaRPr lang="ru-RU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A311F-2E64-4729-861A-1F89DD3FC35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852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7BE88-D4FE-423B-8B44-479CA9B8300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163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9988" y="1238250"/>
            <a:ext cx="4454525" cy="3341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DBAAD372-BB85-4B9C-994E-55053EE61A00}" type="slidenum">
              <a:rPr lang="ru-RU" altLang="ru-RU" sz="1200">
                <a:solidFill>
                  <a:srgbClr val="000000"/>
                </a:solidFill>
                <a:latin typeface="Arial" charset="0"/>
              </a:rPr>
              <a:pPr eaLnBrk="1" hangingPunct="1"/>
              <a:t>4</a:t>
            </a:fld>
            <a:endParaRPr lang="ru-RU" altLang="ru-RU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85" name="Верхний колонтитул 4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endParaRPr lang="ru-RU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 txBox="1">
            <a:spLocks noGrp="1" noChangeArrowheads="1"/>
          </p:cNvSpPr>
          <p:nvPr/>
        </p:nvSpPr>
        <p:spPr bwMode="auto">
          <a:xfrm>
            <a:off x="3849631" y="9410383"/>
            <a:ext cx="2943269" cy="494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08" tIns="45555" rIns="91108" bIns="45555" anchor="b"/>
          <a:lstStyle/>
          <a:p>
            <a:pPr algn="r" defTabSz="916426"/>
            <a:fld id="{559C5147-234A-47D2-B3FE-F8EF48B7C7D4}" type="slidenum">
              <a:rPr lang="ru-RU" altLang="ru-RU" sz="1200">
                <a:solidFill>
                  <a:srgbClr val="000000"/>
                </a:solidFill>
                <a:cs typeface="Times New Roman" pitchFamily="18" charset="0"/>
              </a:rPr>
              <a:pPr algn="r" defTabSz="916426"/>
              <a:t>11</a:t>
            </a:fld>
            <a:endParaRPr lang="ru-RU" altLang="ru-RU" sz="12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54588" cy="3716338"/>
          </a:xfrm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971" y="4705989"/>
            <a:ext cx="5438162" cy="4457381"/>
          </a:xfrm>
          <a:noFill/>
          <a:ln/>
        </p:spPr>
        <p:txBody>
          <a:bodyPr lIns="91108" tIns="45555" rIns="91108" bIns="45555"/>
          <a:lstStyle/>
          <a:p>
            <a:pPr eaLnBrk="1" hangingPunct="1"/>
            <a:r>
              <a:rPr lang="ru-RU" altLang="ru-RU" smtClean="0"/>
              <a:t>Использовать на селекторных совещаниях за неделю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46760" y="1920240"/>
            <a:ext cx="10992307" cy="2560320"/>
          </a:xfrm>
          <a:ln>
            <a:noFill/>
          </a:ln>
        </p:spPr>
        <p:txBody>
          <a:bodyPr vert="horz" tIns="0" rIns="25497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8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46760" y="4519950"/>
            <a:ext cx="10996574" cy="2453640"/>
          </a:xfrm>
        </p:spPr>
        <p:txBody>
          <a:bodyPr lIns="0" rIns="25497"/>
          <a:lstStyle>
            <a:lvl1pPr marL="0" marR="63763" indent="0" algn="r">
              <a:buNone/>
              <a:defRPr>
                <a:solidFill>
                  <a:schemeClr val="tx1"/>
                </a:solidFill>
              </a:defRPr>
            </a:lvl1pPr>
            <a:lvl2pPr marL="637616" indent="0" algn="ctr">
              <a:buNone/>
            </a:lvl2pPr>
            <a:lvl3pPr marL="1275212" indent="0" algn="ctr">
              <a:buNone/>
            </a:lvl3pPr>
            <a:lvl4pPr marL="1912814" indent="0" algn="ctr">
              <a:buNone/>
            </a:lvl4pPr>
            <a:lvl5pPr marL="2550416" indent="0" algn="ctr">
              <a:buNone/>
            </a:lvl5pPr>
            <a:lvl6pPr marL="3188026" indent="0" algn="ctr">
              <a:buNone/>
            </a:lvl6pPr>
            <a:lvl7pPr marL="3825641" indent="0" algn="ctr">
              <a:buNone/>
            </a:lvl7pPr>
            <a:lvl8pPr marL="4463246" indent="0" algn="ctr">
              <a:buNone/>
            </a:lvl8pPr>
            <a:lvl9pPr marL="5100847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3398D4-C6A1-4903-949B-A2A90AA79446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BE6BB-0915-440F-938E-501F5E0A0E5A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373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50839-D4CE-44ED-89E5-D4D1874041D7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FB988-1DD5-432E-9834-35EB2F5507D0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668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1280162"/>
            <a:ext cx="2880360" cy="729646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1280162"/>
            <a:ext cx="8427720" cy="729646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ECD9E8-E2BC-4C9D-8296-92A51126FB4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F708D-5EC4-4189-BC23-5918D09A0C3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095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46760" y="1920240"/>
            <a:ext cx="10992307" cy="2560320"/>
          </a:xfrm>
          <a:ln>
            <a:noFill/>
          </a:ln>
        </p:spPr>
        <p:txBody>
          <a:bodyPr vert="horz" tIns="0" rIns="25482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8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46760" y="4519950"/>
            <a:ext cx="10996574" cy="2453640"/>
          </a:xfrm>
        </p:spPr>
        <p:txBody>
          <a:bodyPr lIns="0" rIns="25482"/>
          <a:lstStyle>
            <a:lvl1pPr marL="0" marR="63725" indent="0" algn="r">
              <a:buNone/>
              <a:defRPr>
                <a:solidFill>
                  <a:schemeClr val="tx1"/>
                </a:solidFill>
              </a:defRPr>
            </a:lvl1pPr>
            <a:lvl2pPr marL="637232" indent="0" algn="ctr">
              <a:buNone/>
            </a:lvl2pPr>
            <a:lvl3pPr marL="1274444" indent="0" algn="ctr">
              <a:buNone/>
            </a:lvl3pPr>
            <a:lvl4pPr marL="1911655" indent="0" algn="ctr">
              <a:buNone/>
            </a:lvl4pPr>
            <a:lvl5pPr marL="2548870" indent="0" algn="ctr">
              <a:buNone/>
            </a:lvl5pPr>
            <a:lvl6pPr marL="3186094" indent="0" algn="ctr">
              <a:buNone/>
            </a:lvl6pPr>
            <a:lvl7pPr marL="3823327" indent="0" algn="ctr">
              <a:buNone/>
            </a:lvl7pPr>
            <a:lvl8pPr marL="4460546" indent="0" algn="ctr">
              <a:buNone/>
            </a:lvl8pPr>
            <a:lvl9pPr marL="5097762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3398D4-C6A1-4903-949B-A2A90AA79446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BE6BB-0915-440F-938E-501F5E0A0E5A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3555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2975C-269E-432C-BBA3-257C8C6E41FE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87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93" y="1843431"/>
            <a:ext cx="10881360" cy="190743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8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93" y="3786531"/>
            <a:ext cx="10881360" cy="2113597"/>
          </a:xfrm>
        </p:spPr>
        <p:txBody>
          <a:bodyPr lIns="63725" rIns="63725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F9A93B-43D9-410E-BAEC-529EB0BB320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3464A5-96AD-4123-8636-7A28CB8733E1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19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1D5121-1434-4371-8172-1DDCA558160A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C9DEB-FBC2-4D2B-95E3-998831BCAF18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357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 tIns="63725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597347"/>
            <a:ext cx="5656263" cy="923093"/>
          </a:xfrm>
        </p:spPr>
        <p:txBody>
          <a:bodyPr lIns="63725" tIns="0" rIns="63725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503037" y="2603666"/>
            <a:ext cx="5658486" cy="916780"/>
          </a:xfrm>
        </p:spPr>
        <p:txBody>
          <a:bodyPr lIns="63725" tIns="0" rIns="63725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40080" y="3520440"/>
            <a:ext cx="5656263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7" y="3520440"/>
            <a:ext cx="5658486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C0A73D-0447-41D0-91C9-483BE9B8C43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6C69C-D86C-4740-8F2C-8DF6103CC5C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85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628120" cy="1600200"/>
          </a:xfrm>
        </p:spPr>
        <p:txBody>
          <a:bodyPr vert="horz" tIns="63725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5FDDA9-1A1D-4D28-A666-D58EACB8A5B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E035A-560E-4DE5-8AC3-0C33CEAAECFB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917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AAB047-60DF-4DA9-B0E8-9EA8AF8D1922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94E7C-EA56-4F94-B666-55B6F4183BFF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137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720095"/>
            <a:ext cx="3840480" cy="162687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60120" y="2346960"/>
            <a:ext cx="3840480" cy="6400800"/>
          </a:xfrm>
        </p:spPr>
        <p:txBody>
          <a:bodyPr lIns="25482" rIns="25482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3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05071" y="2346960"/>
            <a:ext cx="7156450" cy="6400800"/>
          </a:xfrm>
        </p:spPr>
        <p:txBody>
          <a:bodyPr tIns="0"/>
          <a:lstStyle>
            <a:lvl1pPr>
              <a:defRPr sz="3900"/>
            </a:lvl1pPr>
            <a:lvl2pPr>
              <a:defRPr sz="3600"/>
            </a:lvl2pPr>
            <a:lvl3pPr>
              <a:defRPr sz="3400"/>
            </a:lvl3pPr>
            <a:lvl4pPr>
              <a:defRPr sz="28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6B802-BE0F-4969-AF63-611A4656685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9A51B-B2C2-485F-B93A-AD9DCFD936DD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82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2975C-269E-432C-BBA3-257C8C6E41FE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103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432056" y="1551308"/>
            <a:ext cx="7360920" cy="576072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445" tIns="63725" rIns="127445" bIns="63725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1205793" y="7503679"/>
            <a:ext cx="217627" cy="217627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445" tIns="63725" rIns="127445" bIns="63725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1647806"/>
            <a:ext cx="3097987" cy="2215670"/>
          </a:xfrm>
        </p:spPr>
        <p:txBody>
          <a:bodyPr vert="horz" lIns="63725" tIns="63725" rIns="63725" bIns="63725" anchor="b"/>
          <a:lstStyle>
            <a:lvl1pPr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0" y="3960299"/>
            <a:ext cx="3093720" cy="3051048"/>
          </a:xfrm>
        </p:spPr>
        <p:txBody>
          <a:bodyPr lIns="89205" rIns="63725" bIns="63725" anchor="t"/>
          <a:lstStyle>
            <a:lvl1pPr marL="0" indent="0" algn="l">
              <a:spcBef>
                <a:spcPts val="350"/>
              </a:spcBef>
              <a:buFontTx/>
              <a:buNone/>
              <a:defRPr sz="1700"/>
            </a:lvl1pPr>
            <a:lvl2pPr>
              <a:defRPr sz="17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EBC5B9-C673-485C-9803-65D9EB3C145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8080" y="8898904"/>
            <a:ext cx="853440" cy="511175"/>
          </a:xfrm>
        </p:spPr>
        <p:txBody>
          <a:bodyPr/>
          <a:lstStyle/>
          <a:p>
            <a:pPr>
              <a:defRPr/>
            </a:pPr>
            <a:fld id="{6D4F488A-F297-4BC5-8F1E-9037985A5D3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80112" y="1679324"/>
            <a:ext cx="6464808" cy="5504688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3336" y="8143240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445" tIns="63725" rIns="127445" bIns="63725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6134101" y="8707842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445" tIns="63725" rIns="127445" bIns="63725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2049580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50839-D4CE-44ED-89E5-D4D1874041D7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FB988-1DD5-432E-9834-35EB2F5507D0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83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1280162"/>
            <a:ext cx="2880360" cy="729646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1280162"/>
            <a:ext cx="8427720" cy="729646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ECD9E8-E2BC-4C9D-8296-92A51126FB4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F708D-5EC4-4189-BC23-5918D09A0C3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8708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46760" y="1920240"/>
            <a:ext cx="10992307" cy="2560320"/>
          </a:xfrm>
          <a:ln>
            <a:noFill/>
          </a:ln>
        </p:spPr>
        <p:txBody>
          <a:bodyPr vert="horz" tIns="0" rIns="25502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8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46760" y="4519950"/>
            <a:ext cx="10996574" cy="2453640"/>
          </a:xfrm>
        </p:spPr>
        <p:txBody>
          <a:bodyPr lIns="0" rIns="25502"/>
          <a:lstStyle>
            <a:lvl1pPr marL="0" marR="63775" indent="0" algn="r">
              <a:buNone/>
              <a:defRPr>
                <a:solidFill>
                  <a:schemeClr val="tx1"/>
                </a:solidFill>
              </a:defRPr>
            </a:lvl1pPr>
            <a:lvl2pPr marL="637726" indent="0" algn="ctr">
              <a:buNone/>
            </a:lvl2pPr>
            <a:lvl3pPr marL="1275433" indent="0" algn="ctr">
              <a:buNone/>
            </a:lvl3pPr>
            <a:lvl4pPr marL="1913145" indent="0" algn="ctr">
              <a:buNone/>
            </a:lvl4pPr>
            <a:lvl5pPr marL="2550857" indent="0" algn="ctr">
              <a:buNone/>
            </a:lvl5pPr>
            <a:lvl6pPr marL="3188578" indent="0" algn="ctr">
              <a:buNone/>
            </a:lvl6pPr>
            <a:lvl7pPr marL="3826303" indent="0" algn="ctr">
              <a:buNone/>
            </a:lvl7pPr>
            <a:lvl8pPr marL="4464018" indent="0" algn="ctr">
              <a:buNone/>
            </a:lvl8pPr>
            <a:lvl9pPr marL="5101728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3398D4-C6A1-4903-949B-A2A90AA79446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BE6BB-0915-440F-938E-501F5E0A0E5A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065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2975C-269E-432C-BBA3-257C8C6E41FE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2644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93" y="1843431"/>
            <a:ext cx="10881360" cy="190743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8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93" y="3786531"/>
            <a:ext cx="10881360" cy="2113597"/>
          </a:xfrm>
        </p:spPr>
        <p:txBody>
          <a:bodyPr lIns="63775" rIns="63775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F9A93B-43D9-410E-BAEC-529EB0BB320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3464A5-96AD-4123-8636-7A28CB8733E1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696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1D5121-1434-4371-8172-1DDCA558160A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C9DEB-FBC2-4D2B-95E3-998831BCAF18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9647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 tIns="63775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597347"/>
            <a:ext cx="5656263" cy="923093"/>
          </a:xfrm>
        </p:spPr>
        <p:txBody>
          <a:bodyPr lIns="63775" tIns="0" rIns="63775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503037" y="2603664"/>
            <a:ext cx="5658486" cy="916780"/>
          </a:xfrm>
        </p:spPr>
        <p:txBody>
          <a:bodyPr lIns="63775" tIns="0" rIns="63775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40080" y="3520440"/>
            <a:ext cx="5656263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7" y="3520440"/>
            <a:ext cx="5658486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C0A73D-0447-41D0-91C9-483BE9B8C43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6C69C-D86C-4740-8F2C-8DF6103CC5C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5442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628120" cy="1600200"/>
          </a:xfrm>
        </p:spPr>
        <p:txBody>
          <a:bodyPr vert="horz" tIns="63775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5FDDA9-1A1D-4D28-A666-D58EACB8A5B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E035A-560E-4DE5-8AC3-0C33CEAAECFB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853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AAB047-60DF-4DA9-B0E8-9EA8AF8D1922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94E7C-EA56-4F94-B666-55B6F4183BFF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45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93" y="1843431"/>
            <a:ext cx="10881360" cy="190743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8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93" y="3786531"/>
            <a:ext cx="10881360" cy="2113597"/>
          </a:xfrm>
        </p:spPr>
        <p:txBody>
          <a:bodyPr lIns="63763" rIns="63763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F9A93B-43D9-410E-BAEC-529EB0BB320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3464A5-96AD-4123-8636-7A28CB8733E1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01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720093"/>
            <a:ext cx="3840480" cy="162687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60120" y="2346960"/>
            <a:ext cx="3840480" cy="6400800"/>
          </a:xfrm>
        </p:spPr>
        <p:txBody>
          <a:bodyPr lIns="25502" rIns="25502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3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05071" y="2346960"/>
            <a:ext cx="7156450" cy="6400800"/>
          </a:xfrm>
        </p:spPr>
        <p:txBody>
          <a:bodyPr tIns="0"/>
          <a:lstStyle>
            <a:lvl1pPr>
              <a:defRPr sz="3900"/>
            </a:lvl1pPr>
            <a:lvl2pPr>
              <a:defRPr sz="3600"/>
            </a:lvl2pPr>
            <a:lvl3pPr>
              <a:defRPr sz="3400"/>
            </a:lvl3pPr>
            <a:lvl4pPr>
              <a:defRPr sz="28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6B802-BE0F-4969-AF63-611A4656685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9A51B-B2C2-485F-B93A-AD9DCFD936DD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8428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432056" y="1551308"/>
            <a:ext cx="7360920" cy="576072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544" tIns="63775" rIns="127544" bIns="63775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1205793" y="7503679"/>
            <a:ext cx="217627" cy="217627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544" tIns="63775" rIns="127544" bIns="63775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1647806"/>
            <a:ext cx="3097987" cy="2215670"/>
          </a:xfrm>
        </p:spPr>
        <p:txBody>
          <a:bodyPr vert="horz" lIns="63775" tIns="63775" rIns="63775" bIns="63775" anchor="b"/>
          <a:lstStyle>
            <a:lvl1pPr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0" y="3960299"/>
            <a:ext cx="3093720" cy="3051048"/>
          </a:xfrm>
        </p:spPr>
        <p:txBody>
          <a:bodyPr lIns="89276" rIns="63775" bIns="63775" anchor="t"/>
          <a:lstStyle>
            <a:lvl1pPr marL="0" indent="0" algn="l">
              <a:spcBef>
                <a:spcPts val="350"/>
              </a:spcBef>
              <a:buFontTx/>
              <a:buNone/>
              <a:defRPr sz="1700"/>
            </a:lvl1pPr>
            <a:lvl2pPr>
              <a:defRPr sz="17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EBC5B9-C673-485C-9803-65D9EB3C145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8080" y="8898902"/>
            <a:ext cx="853440" cy="511175"/>
          </a:xfrm>
        </p:spPr>
        <p:txBody>
          <a:bodyPr/>
          <a:lstStyle/>
          <a:p>
            <a:pPr>
              <a:defRPr/>
            </a:pPr>
            <a:fld id="{6D4F488A-F297-4BC5-8F1E-9037985A5D3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80112" y="1679324"/>
            <a:ext cx="6464808" cy="5504688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3336" y="8143240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44" tIns="63775" rIns="127544" bIns="63775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6134101" y="8707823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44" tIns="63775" rIns="127544" bIns="63775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2430874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50839-D4CE-44ED-89E5-D4D1874041D7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FB988-1DD5-432E-9834-35EB2F5507D0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334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1280162"/>
            <a:ext cx="2880360" cy="729646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1280162"/>
            <a:ext cx="8427720" cy="729646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ECD9E8-E2BC-4C9D-8296-92A51126FB4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F708D-5EC4-4189-BC23-5918D09A0C3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6588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46760" y="1920240"/>
            <a:ext cx="10992307" cy="2560320"/>
          </a:xfrm>
          <a:ln>
            <a:noFill/>
          </a:ln>
        </p:spPr>
        <p:txBody>
          <a:bodyPr vert="horz" tIns="0" rIns="25486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8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46760" y="4519950"/>
            <a:ext cx="10996574" cy="2453640"/>
          </a:xfrm>
        </p:spPr>
        <p:txBody>
          <a:bodyPr lIns="0" rIns="25486"/>
          <a:lstStyle>
            <a:lvl1pPr marL="0" marR="63736" indent="0" algn="r">
              <a:buNone/>
              <a:defRPr>
                <a:solidFill>
                  <a:schemeClr val="tx1"/>
                </a:solidFill>
              </a:defRPr>
            </a:lvl1pPr>
            <a:lvl2pPr marL="637342" indent="0" algn="ctr">
              <a:buNone/>
            </a:lvl2pPr>
            <a:lvl3pPr marL="1274663" indent="0" algn="ctr">
              <a:buNone/>
            </a:lvl3pPr>
            <a:lvl4pPr marL="1911986" indent="0" algn="ctr">
              <a:buNone/>
            </a:lvl4pPr>
            <a:lvl5pPr marL="2549312" indent="0" algn="ctr">
              <a:buNone/>
            </a:lvl5pPr>
            <a:lvl6pPr marL="3186646" indent="0" algn="ctr">
              <a:buNone/>
            </a:lvl6pPr>
            <a:lvl7pPr marL="3823988" indent="0" algn="ctr">
              <a:buNone/>
            </a:lvl7pPr>
            <a:lvl8pPr marL="4461318" indent="0" algn="ctr">
              <a:buNone/>
            </a:lvl8pPr>
            <a:lvl9pPr marL="5098644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3398D4-C6A1-4903-949B-A2A90AA79446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BE6BB-0915-440F-938E-501F5E0A0E5A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370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2975C-269E-432C-BBA3-257C8C6E41FE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1736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93" y="1843431"/>
            <a:ext cx="10881360" cy="190743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8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93" y="3786531"/>
            <a:ext cx="10881360" cy="2113597"/>
          </a:xfrm>
        </p:spPr>
        <p:txBody>
          <a:bodyPr lIns="63736" rIns="63736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F9A93B-43D9-410E-BAEC-529EB0BB320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3464A5-96AD-4123-8636-7A28CB8733E1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793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1D5121-1434-4371-8172-1DDCA558160A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C9DEB-FBC2-4D2B-95E3-998831BCAF18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060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 tIns="63736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597347"/>
            <a:ext cx="5656263" cy="923093"/>
          </a:xfrm>
        </p:spPr>
        <p:txBody>
          <a:bodyPr lIns="63736" tIns="0" rIns="63736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503037" y="2603666"/>
            <a:ext cx="5658486" cy="916780"/>
          </a:xfrm>
        </p:spPr>
        <p:txBody>
          <a:bodyPr lIns="63736" tIns="0" rIns="63736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40080" y="3520440"/>
            <a:ext cx="5656263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7" y="3520440"/>
            <a:ext cx="5658486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C0A73D-0447-41D0-91C9-483BE9B8C43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6C69C-D86C-4740-8F2C-8DF6103CC5C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2099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628120" cy="1600200"/>
          </a:xfrm>
        </p:spPr>
        <p:txBody>
          <a:bodyPr vert="horz" tIns="63736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5FDDA9-1A1D-4D28-A666-D58EACB8A5B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E035A-560E-4DE5-8AC3-0C33CEAAECFB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945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1D5121-1434-4371-8172-1DDCA558160A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C9DEB-FBC2-4D2B-95E3-998831BCAF18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420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AAB047-60DF-4DA9-B0E8-9EA8AF8D1922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94E7C-EA56-4F94-B666-55B6F4183BFF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4576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720095"/>
            <a:ext cx="3840480" cy="162687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60120" y="2346960"/>
            <a:ext cx="3840480" cy="6400800"/>
          </a:xfrm>
        </p:spPr>
        <p:txBody>
          <a:bodyPr lIns="25486" rIns="25486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3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05071" y="2346960"/>
            <a:ext cx="7156450" cy="6400800"/>
          </a:xfrm>
        </p:spPr>
        <p:txBody>
          <a:bodyPr tIns="0"/>
          <a:lstStyle>
            <a:lvl1pPr>
              <a:defRPr sz="3900"/>
            </a:lvl1pPr>
            <a:lvl2pPr>
              <a:defRPr sz="3600"/>
            </a:lvl2pPr>
            <a:lvl3pPr>
              <a:defRPr sz="3400"/>
            </a:lvl3pPr>
            <a:lvl4pPr>
              <a:defRPr sz="28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6B802-BE0F-4969-AF63-611A4656685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9A51B-B2C2-485F-B93A-AD9DCFD936DD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9638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432056" y="1551308"/>
            <a:ext cx="7360920" cy="576072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467" tIns="63736" rIns="127467" bIns="63736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1205793" y="7503679"/>
            <a:ext cx="217627" cy="217627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467" tIns="63736" rIns="127467" bIns="63736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1647806"/>
            <a:ext cx="3097987" cy="2215670"/>
          </a:xfrm>
        </p:spPr>
        <p:txBody>
          <a:bodyPr vert="horz" lIns="63736" tIns="63736" rIns="63736" bIns="63736" anchor="b"/>
          <a:lstStyle>
            <a:lvl1pPr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0" y="3960299"/>
            <a:ext cx="3093720" cy="3051048"/>
          </a:xfrm>
        </p:spPr>
        <p:txBody>
          <a:bodyPr lIns="89221" rIns="63736" bIns="63736" anchor="t"/>
          <a:lstStyle>
            <a:lvl1pPr marL="0" indent="0" algn="l">
              <a:spcBef>
                <a:spcPts val="350"/>
              </a:spcBef>
              <a:buFontTx/>
              <a:buNone/>
              <a:defRPr sz="1700"/>
            </a:lvl1pPr>
            <a:lvl2pPr>
              <a:defRPr sz="17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EBC5B9-C673-485C-9803-65D9EB3C145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8080" y="8898904"/>
            <a:ext cx="853440" cy="511175"/>
          </a:xfrm>
        </p:spPr>
        <p:txBody>
          <a:bodyPr/>
          <a:lstStyle/>
          <a:p>
            <a:pPr>
              <a:defRPr/>
            </a:pPr>
            <a:fld id="{6D4F488A-F297-4BC5-8F1E-9037985A5D3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80112" y="1679324"/>
            <a:ext cx="6464808" cy="5504688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3336" y="8143240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467" tIns="63736" rIns="127467" bIns="63736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6134101" y="8707838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467" tIns="63736" rIns="127467" bIns="63736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2964116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50839-D4CE-44ED-89E5-D4D1874041D7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FB988-1DD5-432E-9834-35EB2F5507D0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0415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1280162"/>
            <a:ext cx="2880360" cy="729646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1280162"/>
            <a:ext cx="8427720" cy="729646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ECD9E8-E2BC-4C9D-8296-92A51126FB4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F708D-5EC4-4189-BC23-5918D09A0C3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815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 tIns="63763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597347"/>
            <a:ext cx="5656263" cy="923093"/>
          </a:xfrm>
        </p:spPr>
        <p:txBody>
          <a:bodyPr lIns="63763" tIns="0" rIns="63763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503037" y="2603664"/>
            <a:ext cx="5658486" cy="916780"/>
          </a:xfrm>
        </p:spPr>
        <p:txBody>
          <a:bodyPr lIns="63763" tIns="0" rIns="63763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40080" y="3520440"/>
            <a:ext cx="5656263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7" y="3520440"/>
            <a:ext cx="5658486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C0A73D-0447-41D0-91C9-483BE9B8C43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6C69C-D86C-4740-8F2C-8DF6103CC5C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0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628120" cy="1600200"/>
          </a:xfrm>
        </p:spPr>
        <p:txBody>
          <a:bodyPr vert="horz" tIns="63763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5FDDA9-1A1D-4D28-A666-D58EACB8A5B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E035A-560E-4DE5-8AC3-0C33CEAAECFB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28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AAB047-60DF-4DA9-B0E8-9EA8AF8D1922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94E7C-EA56-4F94-B666-55B6F4183BFF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102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720093"/>
            <a:ext cx="3840480" cy="162687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60120" y="2346960"/>
            <a:ext cx="3840480" cy="6400800"/>
          </a:xfrm>
        </p:spPr>
        <p:txBody>
          <a:bodyPr lIns="25497" rIns="25497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3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05071" y="2346960"/>
            <a:ext cx="7156450" cy="6400800"/>
          </a:xfrm>
        </p:spPr>
        <p:txBody>
          <a:bodyPr tIns="0"/>
          <a:lstStyle>
            <a:lvl1pPr>
              <a:defRPr sz="3900"/>
            </a:lvl1pPr>
            <a:lvl2pPr>
              <a:defRPr sz="3600"/>
            </a:lvl2pPr>
            <a:lvl3pPr>
              <a:defRPr sz="3400"/>
            </a:lvl3pPr>
            <a:lvl4pPr>
              <a:defRPr sz="28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6B802-BE0F-4969-AF63-611A4656685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9A51B-B2C2-485F-B93A-AD9DCFD936DD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792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432056" y="1551308"/>
            <a:ext cx="7360920" cy="576072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522" tIns="63763" rIns="127522" bIns="63763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1205793" y="7503679"/>
            <a:ext cx="217627" cy="217627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522" tIns="63763" rIns="127522" bIns="63763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1647806"/>
            <a:ext cx="3097987" cy="2215670"/>
          </a:xfrm>
        </p:spPr>
        <p:txBody>
          <a:bodyPr vert="horz" lIns="63763" tIns="63763" rIns="63763" bIns="63763" anchor="b"/>
          <a:lstStyle>
            <a:lvl1pPr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0" y="3960299"/>
            <a:ext cx="3093720" cy="3051048"/>
          </a:xfrm>
        </p:spPr>
        <p:txBody>
          <a:bodyPr lIns="89260" rIns="63763" bIns="63763" anchor="t"/>
          <a:lstStyle>
            <a:lvl1pPr marL="0" indent="0" algn="l">
              <a:spcBef>
                <a:spcPts val="350"/>
              </a:spcBef>
              <a:buFontTx/>
              <a:buNone/>
              <a:defRPr sz="1700"/>
            </a:lvl1pPr>
            <a:lvl2pPr>
              <a:defRPr sz="17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EBC5B9-C673-485C-9803-65D9EB3C145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8080" y="8898902"/>
            <a:ext cx="853440" cy="511175"/>
          </a:xfrm>
        </p:spPr>
        <p:txBody>
          <a:bodyPr/>
          <a:lstStyle/>
          <a:p>
            <a:pPr>
              <a:defRPr/>
            </a:pPr>
            <a:fld id="{6D4F488A-F297-4BC5-8F1E-9037985A5D3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80112" y="1679324"/>
            <a:ext cx="6464808" cy="5504688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3336" y="8143240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22" tIns="63763" rIns="127522" bIns="63763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6134101" y="8707827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22" tIns="63763" rIns="127522" bIns="63763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352938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3336" y="-10002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22" tIns="63763" rIns="127522" bIns="63763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34101" y="-9979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22" tIns="63763" rIns="127522" bIns="63763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  <a:prstGeom prst="rect">
            <a:avLst/>
          </a:prstGeom>
        </p:spPr>
        <p:txBody>
          <a:bodyPr vert="horz" lIns="0" tIns="63763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40080" y="2709672"/>
            <a:ext cx="11521440" cy="6144768"/>
          </a:xfrm>
          <a:prstGeom prst="rect">
            <a:avLst/>
          </a:prstGeom>
        </p:spPr>
        <p:txBody>
          <a:bodyPr vert="horz" lIns="127522" tIns="63763" rIns="127522" bIns="63763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40080" y="8898902"/>
            <a:ext cx="298704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D861061-950B-4859-BF69-F538EFC79D69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733800" y="8898902"/>
            <a:ext cx="469392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094720" y="8898902"/>
            <a:ext cx="106680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673E38A-DA2D-42BF-8835-A55E07B5D4B5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621" y="283371"/>
            <a:ext cx="12852769" cy="90891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270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69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82570" indent="-38257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92651" indent="-344306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275212" indent="-344306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771" indent="-293309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0333" indent="-293309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22897" indent="-293309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677937" indent="-255046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60502" indent="-255046" algn="l" rtl="0" eaLnBrk="1" latinLnBrk="0" hangingPunct="1">
        <a:spcBef>
          <a:spcPct val="20000"/>
        </a:spcBef>
        <a:buClr>
          <a:schemeClr val="tx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443072" indent="-255046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3761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752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1281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5041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18802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2564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632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0084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3336" y="-10002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445" tIns="63725" rIns="127445" bIns="63725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34101" y="-9979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445" tIns="63725" rIns="127445" bIns="63725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  <a:prstGeom prst="rect">
            <a:avLst/>
          </a:prstGeom>
        </p:spPr>
        <p:txBody>
          <a:bodyPr vert="horz" lIns="0" tIns="63725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40080" y="2709672"/>
            <a:ext cx="11521440" cy="6144768"/>
          </a:xfrm>
          <a:prstGeom prst="rect">
            <a:avLst/>
          </a:prstGeom>
        </p:spPr>
        <p:txBody>
          <a:bodyPr vert="horz" lIns="127445" tIns="63725" rIns="127445" bIns="63725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40080" y="8898904"/>
            <a:ext cx="298704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D861061-950B-4859-BF69-F538EFC79D69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733800" y="8898904"/>
            <a:ext cx="469392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094720" y="8898904"/>
            <a:ext cx="106680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673E38A-DA2D-42BF-8835-A55E07B5D4B5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621" y="283371"/>
            <a:ext cx="12852769" cy="90891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56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69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82340" indent="-38234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92114" indent="-34409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274444" indent="-34409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6769" indent="-293133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39099" indent="-293133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21429" indent="-293133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676314" indent="-254893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58647" indent="-254893" algn="l" rtl="0" eaLnBrk="1" latinLnBrk="0" hangingPunct="1">
        <a:spcBef>
          <a:spcPct val="20000"/>
        </a:spcBef>
        <a:buClr>
          <a:schemeClr val="tx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440989" indent="-254893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372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744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1165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488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18609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2332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605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09776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3336" y="-10002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44" tIns="63775" rIns="127544" bIns="63775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34101" y="-9979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44" tIns="63775" rIns="127544" bIns="63775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  <a:prstGeom prst="rect">
            <a:avLst/>
          </a:prstGeom>
        </p:spPr>
        <p:txBody>
          <a:bodyPr vert="horz" lIns="0" tIns="63775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40080" y="2709672"/>
            <a:ext cx="11521440" cy="6144768"/>
          </a:xfrm>
          <a:prstGeom prst="rect">
            <a:avLst/>
          </a:prstGeom>
        </p:spPr>
        <p:txBody>
          <a:bodyPr vert="horz" lIns="127544" tIns="63775" rIns="127544" bIns="63775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40080" y="8898902"/>
            <a:ext cx="298704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D861061-950B-4859-BF69-F538EFC79D69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733800" y="8898902"/>
            <a:ext cx="469392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094720" y="8898902"/>
            <a:ext cx="106680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673E38A-DA2D-42BF-8835-A55E07B5D4B5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621" y="283371"/>
            <a:ext cx="12852769" cy="90891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649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69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82636" indent="-382636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92805" indent="-344366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275433" indent="-344366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8058" indent="-293359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0686" indent="-293359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23317" indent="-293359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678401" indent="-25509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61032" indent="-255090" algn="l" rtl="0" eaLnBrk="1" latinLnBrk="0" hangingPunct="1">
        <a:spcBef>
          <a:spcPct val="20000"/>
        </a:spcBef>
        <a:buClr>
          <a:schemeClr val="tx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443668" indent="-25509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3772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754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1314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5085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1885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2630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640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0172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3336" y="-10002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467" tIns="63736" rIns="127467" bIns="63736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34101" y="-9979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467" tIns="63736" rIns="127467" bIns="63736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  <a:prstGeom prst="rect">
            <a:avLst/>
          </a:prstGeom>
        </p:spPr>
        <p:txBody>
          <a:bodyPr vert="horz" lIns="0" tIns="63736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40080" y="2709672"/>
            <a:ext cx="11521440" cy="6144768"/>
          </a:xfrm>
          <a:prstGeom prst="rect">
            <a:avLst/>
          </a:prstGeom>
        </p:spPr>
        <p:txBody>
          <a:bodyPr vert="horz" lIns="127467" tIns="63736" rIns="127467" bIns="63736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40080" y="8898904"/>
            <a:ext cx="298704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D861061-950B-4859-BF69-F538EFC79D69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12/24/2020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733800" y="8898904"/>
            <a:ext cx="469392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094720" y="8898904"/>
            <a:ext cx="106680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673E38A-DA2D-42BF-8835-A55E07B5D4B5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621" y="283371"/>
            <a:ext cx="12852769" cy="90891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204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69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82405" indent="-382405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92267" indent="-344157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274663" indent="-344157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056" indent="-293183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39451" indent="-293183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21848" indent="-293183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676778" indent="-254936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59177" indent="-254936" algn="l" rtl="0" eaLnBrk="1" latinLnBrk="0" hangingPunct="1">
        <a:spcBef>
          <a:spcPct val="20000"/>
        </a:spcBef>
        <a:buClr>
          <a:schemeClr val="tx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441584" indent="-254936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3734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7466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119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493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1866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239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613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0986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2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85095" eaLnBrk="0" hangingPunct="0">
              <a:defRPr sz="2500">
                <a:solidFill>
                  <a:schemeClr val="tx1"/>
                </a:solidFill>
                <a:latin typeface="Arial" charset="0"/>
              </a:defRPr>
            </a:lvl1pPr>
            <a:lvl2pPr marL="746194" indent="-286985" defTabSz="1285095" eaLnBrk="0" hangingPunct="0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47981" indent="-229599" defTabSz="1285095" eaLnBrk="0" hangingPunct="0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7197" indent="-229599" defTabSz="1285095" eaLnBrk="0" hangingPunct="0">
              <a:defRPr sz="2500">
                <a:solidFill>
                  <a:schemeClr val="tx1"/>
                </a:solidFill>
                <a:latin typeface="Arial" charset="0"/>
              </a:defRPr>
            </a:lvl4pPr>
            <a:lvl5pPr marL="2066362" indent="-229599" defTabSz="1285095" eaLnBrk="0" hangingPunct="0">
              <a:defRPr sz="2500">
                <a:solidFill>
                  <a:schemeClr val="tx1"/>
                </a:solidFill>
                <a:latin typeface="Arial" charset="0"/>
              </a:defRPr>
            </a:lvl5pPr>
            <a:lvl6pPr marL="2525568" indent="-229599" defTabSz="128509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2984740" indent="-229599" defTabSz="128509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443936" indent="-229599" defTabSz="128509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3903135" indent="-229599" defTabSz="128509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2B167E-3339-46A1-8B18-AA778AC1E89F}" type="slidenum">
              <a:rPr lang="en-US" sz="1700">
                <a:solidFill>
                  <a:srgbClr val="D1EAEE"/>
                </a:solidFill>
                <a:latin typeface="Constantia" pitchFamily="18" charset="0"/>
              </a:rPr>
              <a:pPr eaLnBrk="1" hangingPunct="1"/>
              <a:t>1</a:t>
            </a:fld>
            <a:endParaRPr lang="en-US" sz="1700" dirty="0">
              <a:solidFill>
                <a:srgbClr val="D1EAEE"/>
              </a:solidFill>
              <a:latin typeface="Constantia" pitchFamily="18" charset="0"/>
            </a:endParaRPr>
          </a:p>
        </p:txBody>
      </p:sp>
      <p:sp>
        <p:nvSpPr>
          <p:cNvPr id="9219" name="Прямоугольник 15"/>
          <p:cNvSpPr>
            <a:spLocks noChangeArrowheads="1"/>
          </p:cNvSpPr>
          <p:nvPr/>
        </p:nvSpPr>
        <p:spPr bwMode="auto">
          <a:xfrm>
            <a:off x="0" y="200032"/>
            <a:ext cx="12801600" cy="100012"/>
          </a:xfrm>
          <a:prstGeom prst="rect">
            <a:avLst/>
          </a:prstGeom>
          <a:solidFill>
            <a:schemeClr val="tx1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579" tIns="64291" rIns="128579" bIns="64291" anchor="ctr"/>
          <a:lstStyle/>
          <a:p>
            <a:pPr algn="ctr" defTabSz="1285095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0" name="Прямоугольник 16"/>
          <p:cNvSpPr>
            <a:spLocks noChangeArrowheads="1"/>
          </p:cNvSpPr>
          <p:nvPr/>
        </p:nvSpPr>
        <p:spPr bwMode="auto">
          <a:xfrm>
            <a:off x="0" y="400055"/>
            <a:ext cx="12801600" cy="100012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579" tIns="64291" rIns="128579" bIns="64291" anchor="ctr"/>
          <a:lstStyle/>
          <a:p>
            <a:pPr algn="ctr" defTabSz="1285095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1" name="Прямоугольник 17"/>
          <p:cNvSpPr>
            <a:spLocks noChangeArrowheads="1"/>
          </p:cNvSpPr>
          <p:nvPr/>
        </p:nvSpPr>
        <p:spPr bwMode="auto">
          <a:xfrm>
            <a:off x="0" y="300046"/>
            <a:ext cx="12801600" cy="100012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579" tIns="64291" rIns="128579" bIns="64291" anchor="ctr"/>
          <a:lstStyle/>
          <a:p>
            <a:pPr algn="ctr" defTabSz="1285095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2" name="Прямоугольник 18"/>
          <p:cNvSpPr>
            <a:spLocks noChangeArrowheads="1"/>
          </p:cNvSpPr>
          <p:nvPr/>
        </p:nvSpPr>
        <p:spPr bwMode="auto">
          <a:xfrm>
            <a:off x="0" y="9301173"/>
            <a:ext cx="12801600" cy="100012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579" tIns="64291" rIns="128579" bIns="64291" anchor="ctr"/>
          <a:lstStyle/>
          <a:p>
            <a:pPr algn="ctr" defTabSz="1285095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3" name="Прямоугольник 19"/>
          <p:cNvSpPr>
            <a:spLocks noChangeArrowheads="1"/>
          </p:cNvSpPr>
          <p:nvPr/>
        </p:nvSpPr>
        <p:spPr bwMode="auto">
          <a:xfrm>
            <a:off x="0" y="9201159"/>
            <a:ext cx="12801600" cy="100012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579" tIns="64291" rIns="128579" bIns="64291" anchor="ctr"/>
          <a:lstStyle/>
          <a:p>
            <a:pPr algn="ctr" defTabSz="1285095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4" name="Прямоугольник 20"/>
          <p:cNvSpPr>
            <a:spLocks noChangeArrowheads="1"/>
          </p:cNvSpPr>
          <p:nvPr/>
        </p:nvSpPr>
        <p:spPr bwMode="auto">
          <a:xfrm>
            <a:off x="0" y="9101146"/>
            <a:ext cx="12801600" cy="100012"/>
          </a:xfrm>
          <a:prstGeom prst="rect">
            <a:avLst/>
          </a:prstGeom>
          <a:solidFill>
            <a:srgbClr val="00B05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579" tIns="64291" rIns="128579" bIns="64291" anchor="ctr"/>
          <a:lstStyle/>
          <a:p>
            <a:pPr algn="ctr" defTabSz="1285095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8977" name="Rectangle 65"/>
          <p:cNvSpPr>
            <a:spLocks noChangeArrowheads="1"/>
          </p:cNvSpPr>
          <p:nvPr/>
        </p:nvSpPr>
        <p:spPr bwMode="auto">
          <a:xfrm>
            <a:off x="0" y="3206977"/>
            <a:ext cx="12801600" cy="1514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579" tIns="64291" rIns="128579" bIns="64291">
            <a:spAutoFit/>
          </a:bodyPr>
          <a:lstStyle/>
          <a:p>
            <a:pPr algn="ctr" defTabSz="1285095"/>
            <a:r>
              <a:rPr lang="ru-RU" sz="34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МОДЕЛЬ РАЗВИТИЯ ОБСТАНОВКИ</a:t>
            </a:r>
          </a:p>
          <a:p>
            <a:pPr algn="ctr" defTabSz="1285095"/>
            <a:r>
              <a:rPr lang="ru-RU" sz="2200" b="1" i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на  территории Республики Татарстан на 25 декабря 2020 года</a:t>
            </a:r>
          </a:p>
          <a:p>
            <a:pPr algn="ctr" defTabSz="1285095"/>
            <a:endParaRPr lang="ru-RU" sz="1400" b="1" i="1" dirty="0">
              <a:solidFill>
                <a:srgbClr val="D7D7D7"/>
              </a:solidFill>
              <a:effectLst>
                <a:glow rad="127000">
                  <a:prstClr val="black"/>
                </a:glow>
              </a:effectLst>
              <a:latin typeface="Arial" charset="0"/>
            </a:endParaRPr>
          </a:p>
          <a:p>
            <a:pPr algn="ctr" defTabSz="1285095"/>
            <a:endParaRPr lang="ru-RU" sz="2000" b="1" dirty="0">
              <a:solidFill>
                <a:srgbClr val="D7D7D7"/>
              </a:solidFill>
              <a:effectLst>
                <a:glow rad="127000">
                  <a:prstClr val="black"/>
                </a:glow>
              </a:effectLst>
              <a:latin typeface="Arial" charset="0"/>
            </a:endParaRPr>
          </a:p>
        </p:txBody>
      </p:sp>
      <p:sp>
        <p:nvSpPr>
          <p:cNvPr id="19" name="Прямоугольник 29"/>
          <p:cNvSpPr>
            <a:spLocks noChangeArrowheads="1"/>
          </p:cNvSpPr>
          <p:nvPr/>
        </p:nvSpPr>
        <p:spPr bwMode="auto">
          <a:xfrm>
            <a:off x="68" y="536985"/>
            <a:ext cx="12781965" cy="83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579" tIns="64291" rIns="128579" bIns="64291">
            <a:spAutoFit/>
          </a:bodyPr>
          <a:lstStyle/>
          <a:p>
            <a:pPr algn="ctr" defTabSz="1285095">
              <a:defRPr/>
            </a:pPr>
            <a:r>
              <a:rPr lang="ru-RU" sz="24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ЦУКС </a:t>
            </a:r>
            <a:r>
              <a:rPr lang="ru-RU" sz="22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ГЛАВНОГО  УПРАВЛЕНИЯ  МЧС  РОССИИ  </a:t>
            </a:r>
          </a:p>
          <a:p>
            <a:pPr algn="ctr" defTabSz="1285095">
              <a:defRPr/>
            </a:pPr>
            <a:r>
              <a:rPr lang="ru-RU" sz="22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ПО  РЕСПУБЛИКЕ  ТАТАРСТАН</a:t>
            </a:r>
          </a:p>
        </p:txBody>
      </p:sp>
      <p:grpSp>
        <p:nvGrpSpPr>
          <p:cNvPr id="23" name="Group 2"/>
          <p:cNvGrpSpPr>
            <a:grpSpLocks/>
          </p:cNvGrpSpPr>
          <p:nvPr/>
        </p:nvGrpSpPr>
        <p:grpSpPr bwMode="auto">
          <a:xfrm>
            <a:off x="93058" y="62546"/>
            <a:ext cx="1189636" cy="1216803"/>
            <a:chOff x="1968" y="192"/>
            <a:chExt cx="1536" cy="1488"/>
          </a:xfrm>
          <a:effectLst>
            <a:outerShdw blurRad="50800" dist="50800" dir="5400000" algn="ctr" rotWithShape="0">
              <a:srgbClr val="000000"/>
            </a:outerShdw>
          </a:effectLst>
        </p:grpSpPr>
        <p:grpSp>
          <p:nvGrpSpPr>
            <p:cNvPr id="24" name="Group 3"/>
            <p:cNvGrpSpPr>
              <a:grpSpLocks/>
            </p:cNvGrpSpPr>
            <p:nvPr/>
          </p:nvGrpSpPr>
          <p:grpSpPr bwMode="auto">
            <a:xfrm>
              <a:off x="1968" y="192"/>
              <a:ext cx="1536" cy="1488"/>
              <a:chOff x="3368" y="2194"/>
              <a:chExt cx="4914" cy="4346"/>
            </a:xfrm>
          </p:grpSpPr>
          <p:sp>
            <p:nvSpPr>
              <p:cNvPr id="32" name="AutoShape 4"/>
              <p:cNvSpPr>
                <a:spLocks noChangeArrowheads="1"/>
              </p:cNvSpPr>
              <p:nvPr/>
            </p:nvSpPr>
            <p:spPr bwMode="auto">
              <a:xfrm rot="-2670806">
                <a:off x="4070" y="2618"/>
                <a:ext cx="3510" cy="3392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AutoShape 5"/>
              <p:cNvSpPr>
                <a:spLocks noChangeArrowheads="1"/>
              </p:cNvSpPr>
              <p:nvPr/>
            </p:nvSpPr>
            <p:spPr bwMode="auto">
              <a:xfrm>
                <a:off x="3368" y="2194"/>
                <a:ext cx="4914" cy="4346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2496" y="672"/>
              <a:ext cx="480" cy="480"/>
              <a:chOff x="8828" y="3254"/>
              <a:chExt cx="780" cy="742"/>
            </a:xfrm>
          </p:grpSpPr>
          <p:sp>
            <p:nvSpPr>
              <p:cNvPr id="30" name="Oval 7"/>
              <p:cNvSpPr>
                <a:spLocks noChangeArrowheads="1"/>
              </p:cNvSpPr>
              <p:nvPr/>
            </p:nvSpPr>
            <p:spPr bwMode="auto">
              <a:xfrm>
                <a:off x="8828" y="3254"/>
                <a:ext cx="780" cy="742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AutoShape 8"/>
              <p:cNvSpPr>
                <a:spLocks noChangeArrowheads="1"/>
              </p:cNvSpPr>
              <p:nvPr/>
            </p:nvSpPr>
            <p:spPr bwMode="auto">
              <a:xfrm>
                <a:off x="8906" y="3254"/>
                <a:ext cx="624" cy="592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1305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Заголовок 1"/>
          <p:cNvSpPr txBox="1">
            <a:spLocks/>
          </p:cNvSpPr>
          <p:nvPr/>
        </p:nvSpPr>
        <p:spPr>
          <a:xfrm>
            <a:off x="-11724" y="943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086" tIns="32530" rIns="65086" bIns="32530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</a:rPr>
              <a:t>МОДЕЛЬ РАЗВИТИЯ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</a:rPr>
              <a:t>ОБСТАНОВКИ</a:t>
            </a:r>
          </a:p>
          <a:p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</a:rPr>
              <a:t>(ЧС, ПРОИСШЕСТВИЯ, СВЯЗАННЫЕ С ОТРАВЛЕНИЕМ УГАРНЫМ ГАЗОМ) 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9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174" tIns="45597" rIns="91174" bIns="45597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70C0"/>
              </a:solidFill>
            </a:endParaRPr>
          </a:p>
        </p:txBody>
      </p:sp>
      <p:pic>
        <p:nvPicPr>
          <p:cNvPr id="1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44" y="1133474"/>
            <a:ext cx="12058649" cy="816292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6158" r="24741" b="8182"/>
          <a:stretch/>
        </p:blipFill>
        <p:spPr bwMode="auto">
          <a:xfrm>
            <a:off x="369624" y="1219201"/>
            <a:ext cx="12047162" cy="81534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44" name="Полилиния 243"/>
          <p:cNvSpPr/>
          <p:nvPr/>
        </p:nvSpPr>
        <p:spPr>
          <a:xfrm>
            <a:off x="4367878" y="5210689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6" name="Полилиния 245"/>
          <p:cNvSpPr/>
          <p:nvPr/>
        </p:nvSpPr>
        <p:spPr>
          <a:xfrm>
            <a:off x="8372027" y="383219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7" name="Полилиния 246"/>
          <p:cNvSpPr/>
          <p:nvPr/>
        </p:nvSpPr>
        <p:spPr>
          <a:xfrm>
            <a:off x="6845295" y="4323998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8" name="Полилиния 247"/>
          <p:cNvSpPr/>
          <p:nvPr/>
        </p:nvSpPr>
        <p:spPr>
          <a:xfrm>
            <a:off x="9404303" y="2078796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0" name="Полилиния 249"/>
          <p:cNvSpPr/>
          <p:nvPr/>
        </p:nvSpPr>
        <p:spPr>
          <a:xfrm>
            <a:off x="1152249" y="4832865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2" name="Полилиния 251"/>
          <p:cNvSpPr/>
          <p:nvPr/>
        </p:nvSpPr>
        <p:spPr>
          <a:xfrm>
            <a:off x="5685382" y="2412180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3" name="Полилиния 252"/>
          <p:cNvSpPr/>
          <p:nvPr/>
        </p:nvSpPr>
        <p:spPr>
          <a:xfrm>
            <a:off x="8240556" y="3275791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4" name="Полилиния 253"/>
          <p:cNvSpPr/>
          <p:nvPr/>
        </p:nvSpPr>
        <p:spPr>
          <a:xfrm>
            <a:off x="5040727" y="3474082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5" name="Полилиния 254"/>
          <p:cNvSpPr/>
          <p:nvPr/>
        </p:nvSpPr>
        <p:spPr>
          <a:xfrm>
            <a:off x="4281881" y="2054258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6" name="Полилиния 255"/>
          <p:cNvSpPr/>
          <p:nvPr/>
        </p:nvSpPr>
        <p:spPr>
          <a:xfrm>
            <a:off x="1783706" y="3360754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9" name="Полилиния 258"/>
          <p:cNvSpPr/>
          <p:nvPr/>
        </p:nvSpPr>
        <p:spPr>
          <a:xfrm>
            <a:off x="6522064" y="5622962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1" name="Полилиния 260"/>
          <p:cNvSpPr/>
          <p:nvPr/>
        </p:nvSpPr>
        <p:spPr>
          <a:xfrm>
            <a:off x="10682676" y="3793521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2" name="Полилиния 261"/>
          <p:cNvSpPr/>
          <p:nvPr/>
        </p:nvSpPr>
        <p:spPr>
          <a:xfrm>
            <a:off x="7937212" y="4906278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3" name="Полилиния 262"/>
          <p:cNvSpPr/>
          <p:nvPr/>
        </p:nvSpPr>
        <p:spPr>
          <a:xfrm>
            <a:off x="5925516" y="6204918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4" name="Полилиния 263"/>
          <p:cNvSpPr/>
          <p:nvPr/>
        </p:nvSpPr>
        <p:spPr>
          <a:xfrm>
            <a:off x="5341665" y="2890713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5" name="Полилиния 264"/>
          <p:cNvSpPr/>
          <p:nvPr/>
        </p:nvSpPr>
        <p:spPr>
          <a:xfrm>
            <a:off x="3725543" y="2220301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6" name="Полилиния 265"/>
          <p:cNvSpPr/>
          <p:nvPr/>
        </p:nvSpPr>
        <p:spPr>
          <a:xfrm>
            <a:off x="2504982" y="4065769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8" name="Полилиния 267"/>
          <p:cNvSpPr/>
          <p:nvPr/>
        </p:nvSpPr>
        <p:spPr>
          <a:xfrm>
            <a:off x="3837006" y="3735261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9" name="Прямоугольник 268"/>
          <p:cNvSpPr/>
          <p:nvPr/>
        </p:nvSpPr>
        <p:spPr>
          <a:xfrm>
            <a:off x="9440384" y="2062041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279" name="Прямоугольник 278"/>
          <p:cNvSpPr/>
          <p:nvPr/>
        </p:nvSpPr>
        <p:spPr>
          <a:xfrm>
            <a:off x="6017481" y="2820985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293" name="Прямоугольник 292"/>
          <p:cNvSpPr/>
          <p:nvPr/>
        </p:nvSpPr>
        <p:spPr>
          <a:xfrm>
            <a:off x="8264093" y="3456424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</a:t>
            </a:r>
          </a:p>
        </p:txBody>
      </p:sp>
      <p:sp>
        <p:nvSpPr>
          <p:cNvPr id="294" name="Прямоугольник 293"/>
          <p:cNvSpPr/>
          <p:nvPr/>
        </p:nvSpPr>
        <p:spPr>
          <a:xfrm>
            <a:off x="5013722" y="3756207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295" name="Прямоугольник 294"/>
          <p:cNvSpPr/>
          <p:nvPr/>
        </p:nvSpPr>
        <p:spPr>
          <a:xfrm>
            <a:off x="1881299" y="3569705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296" name="Прямоугольник 295"/>
          <p:cNvSpPr/>
          <p:nvPr/>
        </p:nvSpPr>
        <p:spPr>
          <a:xfrm>
            <a:off x="8318523" y="5168438"/>
            <a:ext cx="67166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297" name="Прямоугольник 296"/>
          <p:cNvSpPr/>
          <p:nvPr/>
        </p:nvSpPr>
        <p:spPr>
          <a:xfrm>
            <a:off x="5973311" y="6568298"/>
            <a:ext cx="95951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298" name="Прямоугольник 297"/>
          <p:cNvSpPr/>
          <p:nvPr/>
        </p:nvSpPr>
        <p:spPr>
          <a:xfrm>
            <a:off x="4293051" y="3934571"/>
            <a:ext cx="94969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299" name="Полилиния 298"/>
          <p:cNvSpPr/>
          <p:nvPr/>
        </p:nvSpPr>
        <p:spPr>
          <a:xfrm>
            <a:off x="5576483" y="5011583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0" name="Полилиния 299"/>
          <p:cNvSpPr/>
          <p:nvPr/>
        </p:nvSpPr>
        <p:spPr>
          <a:xfrm>
            <a:off x="2912420" y="4906804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1" name="Полилиния 300"/>
          <p:cNvSpPr/>
          <p:nvPr/>
        </p:nvSpPr>
        <p:spPr>
          <a:xfrm>
            <a:off x="4647949" y="4152022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2" name="Прямоугольник 301"/>
          <p:cNvSpPr/>
          <p:nvPr/>
        </p:nvSpPr>
        <p:spPr>
          <a:xfrm>
            <a:off x="5685450" y="5211642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303" name="Прямоугольник 302"/>
          <p:cNvSpPr/>
          <p:nvPr/>
        </p:nvSpPr>
        <p:spPr>
          <a:xfrm>
            <a:off x="4629980" y="5407737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304" name="Прямоугольник 303"/>
          <p:cNvSpPr/>
          <p:nvPr/>
        </p:nvSpPr>
        <p:spPr>
          <a:xfrm>
            <a:off x="4965107" y="4510357"/>
            <a:ext cx="1650278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 Слобода</a:t>
            </a:r>
          </a:p>
        </p:txBody>
      </p:sp>
      <p:sp>
        <p:nvSpPr>
          <p:cNvPr id="305" name="Полилиния 304"/>
          <p:cNvSpPr/>
          <p:nvPr/>
        </p:nvSpPr>
        <p:spPr>
          <a:xfrm>
            <a:off x="9079566" y="4938467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6" name="Прямоугольник 305"/>
          <p:cNvSpPr/>
          <p:nvPr/>
        </p:nvSpPr>
        <p:spPr>
          <a:xfrm>
            <a:off x="9022038" y="5388525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307" name="Полилиния 306"/>
          <p:cNvSpPr/>
          <p:nvPr/>
        </p:nvSpPr>
        <p:spPr>
          <a:xfrm>
            <a:off x="7528951" y="3623867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8" name="Прямоугольник 307"/>
          <p:cNvSpPr/>
          <p:nvPr/>
        </p:nvSpPr>
        <p:spPr>
          <a:xfrm>
            <a:off x="7630144" y="3754865"/>
            <a:ext cx="95951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309" name="Полилиния 308"/>
          <p:cNvSpPr/>
          <p:nvPr/>
        </p:nvSpPr>
        <p:spPr>
          <a:xfrm>
            <a:off x="6154181" y="3391388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0" name="Прямоугольник 309"/>
          <p:cNvSpPr/>
          <p:nvPr/>
        </p:nvSpPr>
        <p:spPr>
          <a:xfrm>
            <a:off x="6615420" y="4143070"/>
            <a:ext cx="98905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311" name="Полилиния 310"/>
          <p:cNvSpPr/>
          <p:nvPr/>
        </p:nvSpPr>
        <p:spPr>
          <a:xfrm>
            <a:off x="7508524" y="5721119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2" name="Прямоугольник 311"/>
          <p:cNvSpPr/>
          <p:nvPr/>
        </p:nvSpPr>
        <p:spPr>
          <a:xfrm>
            <a:off x="8191608" y="6339317"/>
            <a:ext cx="1306487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313" name="Полилиния 312"/>
          <p:cNvSpPr/>
          <p:nvPr/>
        </p:nvSpPr>
        <p:spPr>
          <a:xfrm>
            <a:off x="9670256" y="5810327"/>
            <a:ext cx="1676319" cy="1514429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4" name="Прямоугольник 313"/>
          <p:cNvSpPr/>
          <p:nvPr/>
        </p:nvSpPr>
        <p:spPr>
          <a:xfrm>
            <a:off x="9838173" y="6174086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315" name="Прямоугольник 314"/>
          <p:cNvSpPr/>
          <p:nvPr/>
        </p:nvSpPr>
        <p:spPr>
          <a:xfrm>
            <a:off x="6549017" y="5980615"/>
            <a:ext cx="138826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316" name="Полилиния 315"/>
          <p:cNvSpPr/>
          <p:nvPr/>
        </p:nvSpPr>
        <p:spPr>
          <a:xfrm>
            <a:off x="3183350" y="5694075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7" name="Полилиния 316"/>
          <p:cNvSpPr/>
          <p:nvPr/>
        </p:nvSpPr>
        <p:spPr>
          <a:xfrm>
            <a:off x="9525378" y="3701204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8" name="Полилиния 317"/>
          <p:cNvSpPr/>
          <p:nvPr/>
        </p:nvSpPr>
        <p:spPr>
          <a:xfrm>
            <a:off x="9956629" y="4936787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9" name="Полилиния 318"/>
          <p:cNvSpPr/>
          <p:nvPr/>
        </p:nvSpPr>
        <p:spPr>
          <a:xfrm>
            <a:off x="10320129" y="6857724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0" name="Полилиния 319"/>
          <p:cNvSpPr/>
          <p:nvPr/>
        </p:nvSpPr>
        <p:spPr>
          <a:xfrm>
            <a:off x="428809" y="6647073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1" name="Полилиния 320"/>
          <p:cNvSpPr/>
          <p:nvPr/>
        </p:nvSpPr>
        <p:spPr>
          <a:xfrm>
            <a:off x="3186577" y="2474713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2" name="Прямоугольник 321"/>
          <p:cNvSpPr/>
          <p:nvPr/>
        </p:nvSpPr>
        <p:spPr>
          <a:xfrm>
            <a:off x="10951603" y="3970306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323" name="Прямоугольник 322"/>
          <p:cNvSpPr/>
          <p:nvPr/>
        </p:nvSpPr>
        <p:spPr>
          <a:xfrm>
            <a:off x="9811358" y="4201868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324" name="Прямоугольник 323"/>
          <p:cNvSpPr/>
          <p:nvPr/>
        </p:nvSpPr>
        <p:spPr>
          <a:xfrm>
            <a:off x="10291114" y="5110829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325" name="Прямоугольник 324"/>
          <p:cNvSpPr/>
          <p:nvPr/>
        </p:nvSpPr>
        <p:spPr>
          <a:xfrm>
            <a:off x="10481939" y="7123295"/>
            <a:ext cx="67166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  <p:sp>
        <p:nvSpPr>
          <p:cNvPr id="326" name="Прямоугольник 325"/>
          <p:cNvSpPr/>
          <p:nvPr/>
        </p:nvSpPr>
        <p:spPr>
          <a:xfrm>
            <a:off x="3690314" y="6109203"/>
            <a:ext cx="82673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327" name="Полилиния 326"/>
          <p:cNvSpPr/>
          <p:nvPr/>
        </p:nvSpPr>
        <p:spPr>
          <a:xfrm>
            <a:off x="5350135" y="6714882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8" name="Полилиния 327"/>
          <p:cNvSpPr/>
          <p:nvPr/>
        </p:nvSpPr>
        <p:spPr>
          <a:xfrm rot="21340596">
            <a:off x="2095351" y="5986430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9" name="Полилиния 328"/>
          <p:cNvSpPr/>
          <p:nvPr/>
        </p:nvSpPr>
        <p:spPr>
          <a:xfrm>
            <a:off x="4369840" y="6231420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0" name="Прямоугольник 329"/>
          <p:cNvSpPr/>
          <p:nvPr/>
        </p:nvSpPr>
        <p:spPr>
          <a:xfrm>
            <a:off x="4458568" y="6479479"/>
            <a:ext cx="1514743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331" name="Полилиния 330"/>
          <p:cNvSpPr/>
          <p:nvPr/>
        </p:nvSpPr>
        <p:spPr>
          <a:xfrm>
            <a:off x="6869767" y="6544312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2" name="Полилиния 331"/>
          <p:cNvSpPr/>
          <p:nvPr/>
        </p:nvSpPr>
        <p:spPr>
          <a:xfrm>
            <a:off x="8007095" y="6872652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3" name="Полилиния 332"/>
          <p:cNvSpPr/>
          <p:nvPr/>
        </p:nvSpPr>
        <p:spPr>
          <a:xfrm>
            <a:off x="9340685" y="6920471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FF99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4" name="Прямоугольник 333"/>
          <p:cNvSpPr/>
          <p:nvPr/>
        </p:nvSpPr>
        <p:spPr>
          <a:xfrm>
            <a:off x="9523508" y="7337225"/>
            <a:ext cx="95951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335" name="Полилиния 334"/>
          <p:cNvSpPr/>
          <p:nvPr/>
        </p:nvSpPr>
        <p:spPr>
          <a:xfrm>
            <a:off x="10147729" y="7542148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6" name="Прямоугольник 335"/>
          <p:cNvSpPr/>
          <p:nvPr/>
        </p:nvSpPr>
        <p:spPr>
          <a:xfrm>
            <a:off x="3083549" y="3094567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337" name="Полилиния 336"/>
          <p:cNvSpPr/>
          <p:nvPr/>
        </p:nvSpPr>
        <p:spPr>
          <a:xfrm rot="21436068">
            <a:off x="1769550" y="5161879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8" name="Прямоугольник 337"/>
          <p:cNvSpPr/>
          <p:nvPr/>
        </p:nvSpPr>
        <p:spPr>
          <a:xfrm>
            <a:off x="2267962" y="5393767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339" name="Полилиния 338"/>
          <p:cNvSpPr/>
          <p:nvPr/>
        </p:nvSpPr>
        <p:spPr>
          <a:xfrm>
            <a:off x="1325534" y="5792964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0" name="Прямоугольник 339"/>
          <p:cNvSpPr/>
          <p:nvPr/>
        </p:nvSpPr>
        <p:spPr>
          <a:xfrm>
            <a:off x="1467931" y="6067467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341" name="Полилиния 340"/>
          <p:cNvSpPr/>
          <p:nvPr/>
        </p:nvSpPr>
        <p:spPr>
          <a:xfrm>
            <a:off x="3433077" y="4299143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2" name="Прямоугольник 341"/>
          <p:cNvSpPr/>
          <p:nvPr/>
        </p:nvSpPr>
        <p:spPr>
          <a:xfrm>
            <a:off x="3745994" y="4745240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343" name="Полилиния 342"/>
          <p:cNvSpPr/>
          <p:nvPr/>
        </p:nvSpPr>
        <p:spPr>
          <a:xfrm>
            <a:off x="3184269" y="3793919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4" name="Прямоугольник 343"/>
          <p:cNvSpPr/>
          <p:nvPr/>
        </p:nvSpPr>
        <p:spPr>
          <a:xfrm>
            <a:off x="3301034" y="3594564"/>
            <a:ext cx="77125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345" name="Прямоугольник 344"/>
          <p:cNvSpPr/>
          <p:nvPr/>
        </p:nvSpPr>
        <p:spPr>
          <a:xfrm>
            <a:off x="509949" y="6886348"/>
            <a:ext cx="1631172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346" name="Полилиния 345"/>
          <p:cNvSpPr/>
          <p:nvPr/>
        </p:nvSpPr>
        <p:spPr>
          <a:xfrm>
            <a:off x="4953657" y="1672073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7" name="Прямоугольник 346"/>
          <p:cNvSpPr/>
          <p:nvPr/>
        </p:nvSpPr>
        <p:spPr>
          <a:xfrm>
            <a:off x="5161880" y="2087865"/>
            <a:ext cx="87396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348" name="Прямоугольник 347"/>
          <p:cNvSpPr/>
          <p:nvPr/>
        </p:nvSpPr>
        <p:spPr>
          <a:xfrm>
            <a:off x="7084846" y="6915692"/>
            <a:ext cx="115141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349" name="Прямоугольник 348"/>
          <p:cNvSpPr/>
          <p:nvPr/>
        </p:nvSpPr>
        <p:spPr>
          <a:xfrm>
            <a:off x="7516896" y="4780602"/>
            <a:ext cx="142464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350" name="Прямоугольник 349"/>
          <p:cNvSpPr/>
          <p:nvPr/>
        </p:nvSpPr>
        <p:spPr>
          <a:xfrm>
            <a:off x="4248545" y="8131332"/>
            <a:ext cx="103322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351" name="Прямоугольник 350"/>
          <p:cNvSpPr/>
          <p:nvPr/>
        </p:nvSpPr>
        <p:spPr>
          <a:xfrm>
            <a:off x="3620445" y="2483270"/>
            <a:ext cx="1006536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Большая. Атня</a:t>
            </a:r>
          </a:p>
        </p:txBody>
      </p:sp>
      <p:sp>
        <p:nvSpPr>
          <p:cNvPr id="352" name="Прямоугольник 351"/>
          <p:cNvSpPr/>
          <p:nvPr/>
        </p:nvSpPr>
        <p:spPr>
          <a:xfrm>
            <a:off x="679606" y="4960790"/>
            <a:ext cx="179146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Кайбицы</a:t>
            </a:r>
          </a:p>
        </p:txBody>
      </p:sp>
      <p:sp>
        <p:nvSpPr>
          <p:cNvPr id="354" name="Прямоугольник 353"/>
          <p:cNvSpPr/>
          <p:nvPr/>
        </p:nvSpPr>
        <p:spPr>
          <a:xfrm>
            <a:off x="8625185" y="3935501"/>
            <a:ext cx="191903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355" name="Прямоугольник 354"/>
          <p:cNvSpPr/>
          <p:nvPr/>
        </p:nvSpPr>
        <p:spPr>
          <a:xfrm>
            <a:off x="2777705" y="4432799"/>
            <a:ext cx="147046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 Услон</a:t>
            </a:r>
          </a:p>
        </p:txBody>
      </p:sp>
      <p:sp>
        <p:nvSpPr>
          <p:cNvPr id="356" name="Прямоугольник 355"/>
          <p:cNvSpPr/>
          <p:nvPr/>
        </p:nvSpPr>
        <p:spPr>
          <a:xfrm>
            <a:off x="5350135" y="7192876"/>
            <a:ext cx="95966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357" name="Прямоугольник 356"/>
          <p:cNvSpPr/>
          <p:nvPr/>
        </p:nvSpPr>
        <p:spPr>
          <a:xfrm>
            <a:off x="8157186" y="7279728"/>
            <a:ext cx="1306487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358" name="Прямоугольник 357"/>
          <p:cNvSpPr/>
          <p:nvPr/>
        </p:nvSpPr>
        <p:spPr>
          <a:xfrm>
            <a:off x="4551254" y="2675265"/>
            <a:ext cx="63482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359" name="Прямоугольник 358"/>
          <p:cNvSpPr/>
          <p:nvPr/>
        </p:nvSpPr>
        <p:spPr>
          <a:xfrm>
            <a:off x="3001127" y="5704380"/>
            <a:ext cx="164682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 Устье</a:t>
            </a:r>
          </a:p>
        </p:txBody>
      </p:sp>
      <p:grpSp>
        <p:nvGrpSpPr>
          <p:cNvPr id="360" name="Группа 359"/>
          <p:cNvGrpSpPr/>
          <p:nvPr/>
        </p:nvGrpSpPr>
        <p:grpSpPr>
          <a:xfrm>
            <a:off x="457235" y="8169809"/>
            <a:ext cx="5841655" cy="1086491"/>
            <a:chOff x="793779" y="8233439"/>
            <a:chExt cx="4921221" cy="1361801"/>
          </a:xfrm>
        </p:grpSpPr>
        <p:sp>
          <p:nvSpPr>
            <p:cNvPr id="361" name="Прямоугольник 360"/>
            <p:cNvSpPr/>
            <p:nvPr/>
          </p:nvSpPr>
          <p:spPr>
            <a:xfrm>
              <a:off x="793779" y="8233439"/>
              <a:ext cx="4921221" cy="136180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362" name="Text Box 144"/>
            <p:cNvSpPr txBox="1">
              <a:spLocks noChangeArrowheads="1"/>
            </p:cNvSpPr>
            <p:nvPr/>
          </p:nvSpPr>
          <p:spPr bwMode="auto">
            <a:xfrm>
              <a:off x="1729480" y="8418860"/>
              <a:ext cx="2972870" cy="371810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363" name="Прямоугольник 362"/>
          <p:cNvSpPr/>
          <p:nvPr/>
        </p:nvSpPr>
        <p:spPr>
          <a:xfrm>
            <a:off x="1087467" y="8561459"/>
            <a:ext cx="5222332" cy="738284"/>
          </a:xfrm>
          <a:prstGeom prst="rect">
            <a:avLst/>
          </a:prstGeom>
        </p:spPr>
        <p:txBody>
          <a:bodyPr wrap="square" lIns="91037" tIns="45532" rIns="91037" bIns="45532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Показатели 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по происшествиям, связанных с отравлением угарным газом в 2020 г.</a:t>
            </a:r>
          </a:p>
          <a:p>
            <a:endParaRPr lang="ru-RU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65" name="Овал 364"/>
          <p:cNvSpPr>
            <a:spLocks noChangeAspect="1"/>
          </p:cNvSpPr>
          <p:nvPr/>
        </p:nvSpPr>
        <p:spPr>
          <a:xfrm>
            <a:off x="515546" y="8614305"/>
            <a:ext cx="515028" cy="47544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3" name="Овал 382"/>
          <p:cNvSpPr>
            <a:spLocks noChangeAspect="1"/>
          </p:cNvSpPr>
          <p:nvPr/>
        </p:nvSpPr>
        <p:spPr>
          <a:xfrm>
            <a:off x="7829954" y="5029240"/>
            <a:ext cx="552075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0" name="Прямоугольник 389"/>
          <p:cNvSpPr/>
          <p:nvPr/>
        </p:nvSpPr>
        <p:spPr>
          <a:xfrm>
            <a:off x="2590801" y="6256146"/>
            <a:ext cx="81271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411" name="Прямоугольник 410"/>
          <p:cNvSpPr/>
          <p:nvPr/>
        </p:nvSpPr>
        <p:spPr>
          <a:xfrm>
            <a:off x="10439400" y="8174299"/>
            <a:ext cx="67166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416" name="Овал 415"/>
          <p:cNvSpPr>
            <a:spLocks noChangeAspect="1"/>
          </p:cNvSpPr>
          <p:nvPr/>
        </p:nvSpPr>
        <p:spPr>
          <a:xfrm>
            <a:off x="3690315" y="3856230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2" name="Группа 101"/>
          <p:cNvGrpSpPr/>
          <p:nvPr/>
        </p:nvGrpSpPr>
        <p:grpSpPr>
          <a:xfrm>
            <a:off x="509946" y="1219241"/>
            <a:ext cx="2065090" cy="2237179"/>
            <a:chOff x="793779" y="7592968"/>
            <a:chExt cx="4921221" cy="2002272"/>
          </a:xfrm>
        </p:grpSpPr>
        <p:sp>
          <p:nvSpPr>
            <p:cNvPr id="103" name="Прямоугольник 102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104" name="Text Box 144"/>
            <p:cNvSpPr txBox="1">
              <a:spLocks noChangeArrowheads="1"/>
            </p:cNvSpPr>
            <p:nvPr/>
          </p:nvSpPr>
          <p:spPr bwMode="auto">
            <a:xfrm>
              <a:off x="1381893" y="7592968"/>
              <a:ext cx="3684926" cy="444544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105" name="Прямоугольник 104"/>
          <p:cNvSpPr>
            <a:spLocks noChangeAspect="1"/>
          </p:cNvSpPr>
          <p:nvPr/>
        </p:nvSpPr>
        <p:spPr>
          <a:xfrm>
            <a:off x="646741" y="2590815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4" tIns="45612" rIns="91204" bIns="45612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1011125" y="2590801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107" name="Прямоугольник 106"/>
          <p:cNvSpPr>
            <a:spLocks noChangeAspect="1"/>
          </p:cNvSpPr>
          <p:nvPr/>
        </p:nvSpPr>
        <p:spPr>
          <a:xfrm>
            <a:off x="646741" y="3007824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4" tIns="45612" rIns="91204" bIns="45612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1011125" y="3031123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109" name="Прямоугольник 108"/>
          <p:cNvSpPr>
            <a:spLocks noChangeAspect="1"/>
          </p:cNvSpPr>
          <p:nvPr/>
        </p:nvSpPr>
        <p:spPr>
          <a:xfrm>
            <a:off x="640462" y="1767536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28" tIns="45623" rIns="91228" bIns="4562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1011125" y="181769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2267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111" name="Овал 110"/>
          <p:cNvSpPr>
            <a:spLocks noChangeAspect="1"/>
          </p:cNvSpPr>
          <p:nvPr/>
        </p:nvSpPr>
        <p:spPr>
          <a:xfrm>
            <a:off x="3467922" y="6327521"/>
            <a:ext cx="552075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2" name="Овал 111"/>
          <p:cNvSpPr>
            <a:spLocks noChangeAspect="1"/>
          </p:cNvSpPr>
          <p:nvPr/>
        </p:nvSpPr>
        <p:spPr>
          <a:xfrm>
            <a:off x="4808501" y="6734867"/>
            <a:ext cx="552075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3" name="Овал 112"/>
          <p:cNvSpPr>
            <a:spLocks noChangeAspect="1"/>
          </p:cNvSpPr>
          <p:nvPr/>
        </p:nvSpPr>
        <p:spPr>
          <a:xfrm>
            <a:off x="9673166" y="7666800"/>
            <a:ext cx="552075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4" name="Овал 113"/>
          <p:cNvSpPr>
            <a:spLocks noChangeAspect="1"/>
          </p:cNvSpPr>
          <p:nvPr/>
        </p:nvSpPr>
        <p:spPr>
          <a:xfrm>
            <a:off x="5917966" y="7487488"/>
            <a:ext cx="552075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5" name="Овал 114"/>
          <p:cNvSpPr>
            <a:spLocks noChangeAspect="1"/>
          </p:cNvSpPr>
          <p:nvPr/>
        </p:nvSpPr>
        <p:spPr>
          <a:xfrm>
            <a:off x="8746001" y="6561060"/>
            <a:ext cx="552075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6" name="Овал 115"/>
          <p:cNvSpPr>
            <a:spLocks noChangeAspect="1"/>
          </p:cNvSpPr>
          <p:nvPr/>
        </p:nvSpPr>
        <p:spPr>
          <a:xfrm>
            <a:off x="4592629" y="3004141"/>
            <a:ext cx="552075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7" name="Прямоугольник 116"/>
          <p:cNvSpPr>
            <a:spLocks noChangeAspect="1"/>
          </p:cNvSpPr>
          <p:nvPr/>
        </p:nvSpPr>
        <p:spPr>
          <a:xfrm>
            <a:off x="646741" y="2163686"/>
            <a:ext cx="273967" cy="289903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4" tIns="45612" rIns="91204" bIns="45612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990611" y="2167904"/>
            <a:ext cx="151476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Повышенный  уровень</a:t>
            </a:r>
          </a:p>
        </p:txBody>
      </p:sp>
      <p:sp>
        <p:nvSpPr>
          <p:cNvPr id="119" name="Овал 118"/>
          <p:cNvSpPr>
            <a:spLocks noChangeAspect="1"/>
          </p:cNvSpPr>
          <p:nvPr/>
        </p:nvSpPr>
        <p:spPr>
          <a:xfrm>
            <a:off x="2674320" y="4722111"/>
            <a:ext cx="552075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0" name="Овал 119"/>
          <p:cNvSpPr>
            <a:spLocks noChangeAspect="1"/>
          </p:cNvSpPr>
          <p:nvPr/>
        </p:nvSpPr>
        <p:spPr>
          <a:xfrm>
            <a:off x="8527503" y="7574206"/>
            <a:ext cx="552075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5751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" grpId="0" animBg="1"/>
      <p:bldP spid="383" grpId="0" animBg="1"/>
      <p:bldP spid="416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9" grpId="0" animBg="1"/>
      <p:bldP spid="1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13"/>
          <p:cNvSpPr>
            <a:spLocks noChangeArrowheads="1"/>
          </p:cNvSpPr>
          <p:nvPr/>
        </p:nvSpPr>
        <p:spPr bwMode="auto">
          <a:xfrm>
            <a:off x="-609" y="-5480"/>
            <a:ext cx="12802215" cy="8437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/>
        </p:spPr>
        <p:txBody>
          <a:bodyPr lIns="65075" tIns="32523" rIns="65075" bIns="32523" anchor="ctr"/>
          <a:lstStyle/>
          <a:p>
            <a:pPr algn="ctr" defTabSz="1275709">
              <a:lnSpc>
                <a:spcPct val="80000"/>
              </a:lnSpc>
            </a:pPr>
            <a:r>
              <a:rPr lang="ru-RU" sz="2000" b="1" dirty="0">
                <a:solidFill>
                  <a:srgbClr val="000000"/>
                </a:solidFill>
                <a:cs typeface="Times New Roman" pitchFamily="18" charset="0"/>
              </a:rPr>
              <a:t>МОБИЛЬНОЕ ПРИЛОЖЕНИЕ «МЧС РОССИИ»</a:t>
            </a:r>
          </a:p>
        </p:txBody>
      </p:sp>
      <p:pic>
        <p:nvPicPr>
          <p:cNvPr id="1030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3" y="1371605"/>
            <a:ext cx="7909801" cy="7778562"/>
          </a:xfrm>
          <a:prstGeom prst="rect">
            <a:avLst/>
          </a:prstGeom>
          <a:solidFill>
            <a:sysClr val="window" lastClr="FFFFFF"/>
          </a:solidFill>
          <a:ln w="28575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"/>
          <a:stretch/>
        </p:blipFill>
        <p:spPr bwMode="auto">
          <a:xfrm>
            <a:off x="8534416" y="1371607"/>
            <a:ext cx="4022229" cy="7778562"/>
          </a:xfrm>
          <a:prstGeom prst="rect">
            <a:avLst/>
          </a:prstGeom>
          <a:solidFill>
            <a:sysClr val="window" lastClr="FFFFFF"/>
          </a:solidFill>
          <a:ln w="28575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12007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0" y="29"/>
            <a:ext cx="12801600" cy="878295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193" tIns="32589" rIns="65193" bIns="32589" anchor="ctr"/>
          <a:lstStyle/>
          <a:p>
            <a:pPr algn="ctr" defTabSz="1275886">
              <a:lnSpc>
                <a:spcPct val="80000"/>
              </a:lnSpc>
            </a:pPr>
            <a:r>
              <a:rPr lang="ru-RU" altLang="ru-RU" sz="2000" b="1" dirty="0">
                <a:solidFill>
                  <a:srgbClr val="000000"/>
                </a:solidFill>
                <a:cs typeface="Times New Roman" pitchFamily="18" charset="0"/>
              </a:rPr>
              <a:t>ЕЖЕДНЕВНЫЙ  ОПЕРАТИВНЫЙ  ПРОГНОЗ  ВОЗНИКНОВЕНИЯ  ЧРЕЗВЫЧАЙНЫХ  СИТУАЦИЙ</a:t>
            </a:r>
          </a:p>
          <a:p>
            <a:pPr algn="ctr" defTabSz="1275886">
              <a:lnSpc>
                <a:spcPct val="80000"/>
              </a:lnSpc>
            </a:pPr>
            <a:r>
              <a:rPr lang="ru-RU" altLang="ru-RU" sz="2000" b="1" dirty="0">
                <a:solidFill>
                  <a:srgbClr val="000000"/>
                </a:solidFill>
                <a:cs typeface="Times New Roman" pitchFamily="18" charset="0"/>
              </a:rPr>
              <a:t>(ПРЕДУПРЕЖДЕНИЕ ОБ УХУДШЕНИИ ПОГОДНЫХ УСЛОВИЙ)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696" t="8070" r="17618" b="83209"/>
          <a:stretch>
            <a:fillRect/>
          </a:stretch>
        </p:blipFill>
        <p:spPr bwMode="auto">
          <a:xfrm>
            <a:off x="228601" y="1070589"/>
            <a:ext cx="12389808" cy="604867"/>
          </a:xfrm>
          <a:prstGeom prst="rect">
            <a:avLst/>
          </a:prstGeom>
          <a:solidFill>
            <a:sysClr val="window" lastClr="FFFFFF"/>
          </a:solidFill>
          <a:ln w="28575" algn="ctr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6" name="Rectangle 58"/>
          <p:cNvSpPr>
            <a:spLocks noChangeArrowheads="1"/>
          </p:cNvSpPr>
          <p:nvPr/>
        </p:nvSpPr>
        <p:spPr bwMode="auto">
          <a:xfrm>
            <a:off x="228601" y="2057406"/>
            <a:ext cx="12389808" cy="6248394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  <p:txBody>
          <a:bodyPr lIns="104386" tIns="52160" rIns="104386" bIns="52160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6155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2314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68472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4624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0782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36941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193100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49255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sz="2800" b="1" u="sng" dirty="0">
                <a:solidFill>
                  <a:srgbClr val="000000"/>
                </a:solidFill>
              </a:rPr>
              <a:t>Доклад-консультация</a:t>
            </a:r>
          </a:p>
          <a:p>
            <a:pPr algn="ctr"/>
            <a:r>
              <a:rPr lang="ru-RU" sz="2800" b="1" u="sng" dirty="0" smtClean="0">
                <a:solidFill>
                  <a:srgbClr val="000000"/>
                </a:solidFill>
              </a:rPr>
              <a:t>о </a:t>
            </a:r>
            <a:r>
              <a:rPr lang="ru-RU" sz="2800" b="1" u="sng" dirty="0">
                <a:solidFill>
                  <a:srgbClr val="000000"/>
                </a:solidFill>
              </a:rPr>
              <a:t>существенном ухудшении погодных условий </a:t>
            </a:r>
          </a:p>
          <a:p>
            <a:pPr algn="ctr"/>
            <a:r>
              <a:rPr lang="ru-RU" sz="2800" b="1" u="sng" dirty="0" smtClean="0">
                <a:solidFill>
                  <a:srgbClr val="000000"/>
                </a:solidFill>
              </a:rPr>
              <a:t>на </a:t>
            </a:r>
            <a:r>
              <a:rPr lang="ru-RU" sz="2800" b="1" u="sng" dirty="0">
                <a:solidFill>
                  <a:srgbClr val="000000"/>
                </a:solidFill>
              </a:rPr>
              <a:t>территории Республики Татарстан</a:t>
            </a:r>
          </a:p>
          <a:p>
            <a:pPr algn="ctr"/>
            <a:r>
              <a:rPr lang="ru-RU" sz="2800" b="1" u="sng" dirty="0" smtClean="0">
                <a:solidFill>
                  <a:srgbClr val="000000"/>
                </a:solidFill>
              </a:rPr>
              <a:t>26-27 </a:t>
            </a:r>
            <a:r>
              <a:rPr lang="ru-RU" sz="2800" b="1" u="sng" dirty="0">
                <a:solidFill>
                  <a:srgbClr val="000000"/>
                </a:solidFill>
              </a:rPr>
              <a:t>декабря </a:t>
            </a:r>
            <a:r>
              <a:rPr lang="ru-RU" sz="2800" b="1" u="sng">
                <a:solidFill>
                  <a:srgbClr val="000000"/>
                </a:solidFill>
              </a:rPr>
              <a:t>2020 </a:t>
            </a:r>
            <a:r>
              <a:rPr lang="ru-RU" sz="2800" b="1" u="sng" smtClean="0">
                <a:solidFill>
                  <a:srgbClr val="000000"/>
                </a:solidFill>
              </a:rPr>
              <a:t>года</a:t>
            </a:r>
            <a:endParaRPr lang="ru-RU" sz="2800" b="1" u="sng" dirty="0">
              <a:solidFill>
                <a:srgbClr val="000000"/>
              </a:solidFill>
            </a:endParaRPr>
          </a:p>
          <a:p>
            <a:pPr algn="ctr"/>
            <a:r>
              <a:rPr lang="ru-RU" sz="2800" b="1" u="sng" dirty="0" smtClean="0">
                <a:solidFill>
                  <a:srgbClr val="000000"/>
                </a:solidFill>
              </a:rPr>
              <a:t>       </a:t>
            </a:r>
            <a:endParaRPr lang="ru-RU" sz="2800" b="1" u="sng" dirty="0">
              <a:solidFill>
                <a:srgbClr val="000000"/>
              </a:solidFill>
            </a:endParaRPr>
          </a:p>
          <a:p>
            <a:pPr indent="533032" algn="just"/>
            <a:r>
              <a:rPr lang="ru-RU" sz="2800" dirty="0">
                <a:solidFill>
                  <a:srgbClr val="000000"/>
                </a:solidFill>
              </a:rPr>
              <a:t>В связи с выходом на Европейскую территорию России глубокого атлантического циклона в выходные дни, 26 и 27 декабря, погода в Республике Татарстан существенно ухудшится. При прохождении активных атмосферных фронтов днем 26 декабря и в течение суток 27 декабря ожидаются: сильный южный ветер порывами 16-21 м/с, сильный снег и метель с существенным ухудшением видимости, на дорогах образование снежных заносов. Температуры составят: 26 декабря ночью -12..-17°, в восточных районах при прояснениях до -22°, днем -6..-11°, на востоке до -14°; 27 декабря ночью -8..-13°, днем -2..-7</a:t>
            </a:r>
            <a:r>
              <a:rPr lang="ru-RU" sz="2800" dirty="0" smtClean="0">
                <a:solidFill>
                  <a:srgbClr val="000000"/>
                </a:solidFill>
              </a:rPr>
              <a:t>°. </a:t>
            </a:r>
            <a:endParaRPr lang="ru-RU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48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Прямоугольник 144"/>
          <p:cNvSpPr/>
          <p:nvPr/>
        </p:nvSpPr>
        <p:spPr>
          <a:xfrm>
            <a:off x="3784234" y="4644019"/>
            <a:ext cx="94969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12" y="1024460"/>
            <a:ext cx="12058649" cy="8162926"/>
          </a:xfrm>
          <a:prstGeom prst="rect">
            <a:avLst/>
          </a:pr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8" name="Полилиния 137"/>
          <p:cNvSpPr/>
          <p:nvPr/>
        </p:nvSpPr>
        <p:spPr>
          <a:xfrm>
            <a:off x="8381351" y="376576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39" name="Полилиния 138"/>
          <p:cNvSpPr/>
          <p:nvPr/>
        </p:nvSpPr>
        <p:spPr>
          <a:xfrm>
            <a:off x="6854583" y="4257519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0" name="Полилиния 139"/>
          <p:cNvSpPr/>
          <p:nvPr/>
        </p:nvSpPr>
        <p:spPr>
          <a:xfrm>
            <a:off x="9413627" y="2012367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1" name="Полилиния 140"/>
          <p:cNvSpPr/>
          <p:nvPr/>
        </p:nvSpPr>
        <p:spPr>
          <a:xfrm>
            <a:off x="1161530" y="4766383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2" name="Полилиния 141"/>
          <p:cNvSpPr/>
          <p:nvPr/>
        </p:nvSpPr>
        <p:spPr>
          <a:xfrm>
            <a:off x="5694707" y="2345699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3" name="Полилиния 142"/>
          <p:cNvSpPr/>
          <p:nvPr/>
        </p:nvSpPr>
        <p:spPr>
          <a:xfrm>
            <a:off x="8249844" y="3209362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4" name="Полилиния 143"/>
          <p:cNvSpPr/>
          <p:nvPr/>
        </p:nvSpPr>
        <p:spPr>
          <a:xfrm>
            <a:off x="5050051" y="3407603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6" name="Полилиния 145"/>
          <p:cNvSpPr/>
          <p:nvPr/>
        </p:nvSpPr>
        <p:spPr>
          <a:xfrm>
            <a:off x="4291206" y="1987829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1" name="Полилиния 150"/>
          <p:cNvSpPr/>
          <p:nvPr/>
        </p:nvSpPr>
        <p:spPr>
          <a:xfrm>
            <a:off x="1793033" y="3294325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2" name="Полилиния 151"/>
          <p:cNvSpPr/>
          <p:nvPr/>
        </p:nvSpPr>
        <p:spPr>
          <a:xfrm>
            <a:off x="6531388" y="5556531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3" name="Полилиния 152"/>
          <p:cNvSpPr/>
          <p:nvPr/>
        </p:nvSpPr>
        <p:spPr>
          <a:xfrm>
            <a:off x="10692002" y="3727090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4" name="Полилиния 153"/>
          <p:cNvSpPr/>
          <p:nvPr/>
        </p:nvSpPr>
        <p:spPr>
          <a:xfrm>
            <a:off x="7946536" y="4839799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5" name="Полилиния 154"/>
          <p:cNvSpPr/>
          <p:nvPr/>
        </p:nvSpPr>
        <p:spPr>
          <a:xfrm>
            <a:off x="5934840" y="6138489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6" name="Полилиния 155"/>
          <p:cNvSpPr/>
          <p:nvPr/>
        </p:nvSpPr>
        <p:spPr>
          <a:xfrm>
            <a:off x="5350990" y="2824234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7" name="Полилиния 156"/>
          <p:cNvSpPr/>
          <p:nvPr/>
        </p:nvSpPr>
        <p:spPr>
          <a:xfrm>
            <a:off x="3734868" y="2153872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8" name="Полилиния 157"/>
          <p:cNvSpPr/>
          <p:nvPr/>
        </p:nvSpPr>
        <p:spPr>
          <a:xfrm>
            <a:off x="2514309" y="3999290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9" name="Полилиния 158"/>
          <p:cNvSpPr/>
          <p:nvPr/>
        </p:nvSpPr>
        <p:spPr>
          <a:xfrm>
            <a:off x="3887957" y="3668781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1" name="Прямоугольник 160"/>
          <p:cNvSpPr/>
          <p:nvPr/>
        </p:nvSpPr>
        <p:spPr>
          <a:xfrm>
            <a:off x="6270411" y="2753382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163" name="Прямоугольник 162"/>
          <p:cNvSpPr/>
          <p:nvPr/>
        </p:nvSpPr>
        <p:spPr>
          <a:xfrm>
            <a:off x="5023047" y="3720517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164" name="Прямоугольник 163"/>
          <p:cNvSpPr/>
          <p:nvPr/>
        </p:nvSpPr>
        <p:spPr>
          <a:xfrm>
            <a:off x="4639269" y="3043518"/>
            <a:ext cx="63482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166" name="Прямоугольник 165"/>
          <p:cNvSpPr/>
          <p:nvPr/>
        </p:nvSpPr>
        <p:spPr>
          <a:xfrm>
            <a:off x="8285425" y="5171212"/>
            <a:ext cx="671663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168" name="Прямоугольник 167"/>
          <p:cNvSpPr/>
          <p:nvPr/>
        </p:nvSpPr>
        <p:spPr>
          <a:xfrm>
            <a:off x="4100368" y="3934491"/>
            <a:ext cx="94969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169" name="Полилиния 168"/>
          <p:cNvSpPr/>
          <p:nvPr/>
        </p:nvSpPr>
        <p:spPr>
          <a:xfrm>
            <a:off x="5585808" y="4945099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0" name="Полилиния 169"/>
          <p:cNvSpPr/>
          <p:nvPr/>
        </p:nvSpPr>
        <p:spPr>
          <a:xfrm>
            <a:off x="4377203" y="5144260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1" name="Полилиния 170"/>
          <p:cNvSpPr/>
          <p:nvPr/>
        </p:nvSpPr>
        <p:spPr>
          <a:xfrm>
            <a:off x="2921746" y="4840375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2" name="Полилиния 171"/>
          <p:cNvSpPr/>
          <p:nvPr/>
        </p:nvSpPr>
        <p:spPr>
          <a:xfrm>
            <a:off x="4657275" y="4085591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3" name="Прямоугольник 172"/>
          <p:cNvSpPr/>
          <p:nvPr/>
        </p:nvSpPr>
        <p:spPr>
          <a:xfrm>
            <a:off x="6108108" y="5264995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175" name="Прямоугольник 174"/>
          <p:cNvSpPr/>
          <p:nvPr/>
        </p:nvSpPr>
        <p:spPr>
          <a:xfrm>
            <a:off x="4927107" y="4673712"/>
            <a:ext cx="134332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</a:t>
            </a: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Слобода</a:t>
            </a:r>
          </a:p>
        </p:txBody>
      </p:sp>
      <p:sp>
        <p:nvSpPr>
          <p:cNvPr id="176" name="Полилиния 175"/>
          <p:cNvSpPr/>
          <p:nvPr/>
        </p:nvSpPr>
        <p:spPr>
          <a:xfrm>
            <a:off x="9088890" y="4872038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7" name="Прямоугольник 176"/>
          <p:cNvSpPr/>
          <p:nvPr/>
        </p:nvSpPr>
        <p:spPr>
          <a:xfrm>
            <a:off x="9031324" y="5352829"/>
            <a:ext cx="112575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178" name="Полилиния 177"/>
          <p:cNvSpPr/>
          <p:nvPr/>
        </p:nvSpPr>
        <p:spPr>
          <a:xfrm>
            <a:off x="7538275" y="3517463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0" name="Полилиния 179"/>
          <p:cNvSpPr/>
          <p:nvPr/>
        </p:nvSpPr>
        <p:spPr>
          <a:xfrm>
            <a:off x="6163507" y="3324959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1" name="Прямоугольник 180"/>
          <p:cNvSpPr/>
          <p:nvPr/>
        </p:nvSpPr>
        <p:spPr>
          <a:xfrm>
            <a:off x="6624706" y="4107365"/>
            <a:ext cx="98905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182" name="Полилиния 181"/>
          <p:cNvSpPr/>
          <p:nvPr/>
        </p:nvSpPr>
        <p:spPr>
          <a:xfrm>
            <a:off x="7517812" y="5654690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4" name="Полилиния 183"/>
          <p:cNvSpPr/>
          <p:nvPr/>
        </p:nvSpPr>
        <p:spPr>
          <a:xfrm>
            <a:off x="9679544" y="5743846"/>
            <a:ext cx="1676319" cy="1514429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6" name="Прямоугольник 185"/>
          <p:cNvSpPr/>
          <p:nvPr/>
        </p:nvSpPr>
        <p:spPr>
          <a:xfrm>
            <a:off x="6558304" y="5944915"/>
            <a:ext cx="138826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187" name="Полилиния 186"/>
          <p:cNvSpPr/>
          <p:nvPr/>
        </p:nvSpPr>
        <p:spPr>
          <a:xfrm>
            <a:off x="3192674" y="5627646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8" name="Полилиния 187"/>
          <p:cNvSpPr/>
          <p:nvPr/>
        </p:nvSpPr>
        <p:spPr>
          <a:xfrm>
            <a:off x="9534703" y="3634773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9" name="Полилиния 188"/>
          <p:cNvSpPr/>
          <p:nvPr/>
        </p:nvSpPr>
        <p:spPr>
          <a:xfrm>
            <a:off x="9965955" y="4870308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0" name="Полилиния 189"/>
          <p:cNvSpPr/>
          <p:nvPr/>
        </p:nvSpPr>
        <p:spPr>
          <a:xfrm>
            <a:off x="10329416" y="6791295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1" name="Полилиния 190"/>
          <p:cNvSpPr/>
          <p:nvPr/>
        </p:nvSpPr>
        <p:spPr>
          <a:xfrm>
            <a:off x="438133" y="6580644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2" name="Полилиния 191"/>
          <p:cNvSpPr/>
          <p:nvPr/>
        </p:nvSpPr>
        <p:spPr>
          <a:xfrm>
            <a:off x="3195902" y="2408282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3" name="Прямоугольник 192"/>
          <p:cNvSpPr/>
          <p:nvPr/>
        </p:nvSpPr>
        <p:spPr>
          <a:xfrm>
            <a:off x="10960891" y="3934607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194" name="Прямоугольник 193"/>
          <p:cNvSpPr/>
          <p:nvPr/>
        </p:nvSpPr>
        <p:spPr>
          <a:xfrm>
            <a:off x="9820644" y="4297864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196" name="Прямоугольник 195"/>
          <p:cNvSpPr/>
          <p:nvPr/>
        </p:nvSpPr>
        <p:spPr>
          <a:xfrm>
            <a:off x="10491263" y="7087592"/>
            <a:ext cx="67166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  <p:sp>
        <p:nvSpPr>
          <p:cNvPr id="197" name="Прямоугольник 196"/>
          <p:cNvSpPr/>
          <p:nvPr/>
        </p:nvSpPr>
        <p:spPr>
          <a:xfrm>
            <a:off x="3629769" y="6164555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198" name="Полилиния 197"/>
          <p:cNvSpPr/>
          <p:nvPr/>
        </p:nvSpPr>
        <p:spPr>
          <a:xfrm>
            <a:off x="5359460" y="6648453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9" name="Полилиния 198"/>
          <p:cNvSpPr/>
          <p:nvPr/>
        </p:nvSpPr>
        <p:spPr>
          <a:xfrm rot="21340596">
            <a:off x="2104675" y="5919999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0" name="Прямоугольник 199"/>
          <p:cNvSpPr/>
          <p:nvPr/>
        </p:nvSpPr>
        <p:spPr>
          <a:xfrm>
            <a:off x="2528313" y="6148679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201" name="Полилиния 200"/>
          <p:cNvSpPr/>
          <p:nvPr/>
        </p:nvSpPr>
        <p:spPr>
          <a:xfrm>
            <a:off x="4379165" y="6164940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2" name="Прямоугольник 201"/>
          <p:cNvSpPr/>
          <p:nvPr/>
        </p:nvSpPr>
        <p:spPr>
          <a:xfrm>
            <a:off x="4467856" y="6451486"/>
            <a:ext cx="1514743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203" name="Полилиния 202"/>
          <p:cNvSpPr/>
          <p:nvPr/>
        </p:nvSpPr>
        <p:spPr>
          <a:xfrm>
            <a:off x="6879055" y="6477881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4" name="Полилиния 203"/>
          <p:cNvSpPr/>
          <p:nvPr/>
        </p:nvSpPr>
        <p:spPr>
          <a:xfrm>
            <a:off x="8016382" y="6806220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5" name="Прямоугольник 204"/>
          <p:cNvSpPr/>
          <p:nvPr/>
        </p:nvSpPr>
        <p:spPr>
          <a:xfrm>
            <a:off x="8189470" y="7212518"/>
            <a:ext cx="1306487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206" name="Полилиния 205"/>
          <p:cNvSpPr/>
          <p:nvPr/>
        </p:nvSpPr>
        <p:spPr>
          <a:xfrm>
            <a:off x="9350009" y="6854042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7" name="Прямоугольник 206"/>
          <p:cNvSpPr/>
          <p:nvPr/>
        </p:nvSpPr>
        <p:spPr>
          <a:xfrm>
            <a:off x="9532795" y="7309234"/>
            <a:ext cx="95951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208" name="Полилиния 207"/>
          <p:cNvSpPr/>
          <p:nvPr/>
        </p:nvSpPr>
        <p:spPr>
          <a:xfrm>
            <a:off x="10157053" y="7475719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9" name="Прямоугольник 208"/>
          <p:cNvSpPr/>
          <p:nvPr/>
        </p:nvSpPr>
        <p:spPr>
          <a:xfrm>
            <a:off x="3092875" y="2867693"/>
            <a:ext cx="124736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210" name="Полилиния 209"/>
          <p:cNvSpPr/>
          <p:nvPr/>
        </p:nvSpPr>
        <p:spPr>
          <a:xfrm rot="21436068">
            <a:off x="1778874" y="5095448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1" name="Прямоугольник 210"/>
          <p:cNvSpPr/>
          <p:nvPr/>
        </p:nvSpPr>
        <p:spPr>
          <a:xfrm>
            <a:off x="2277287" y="5468759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212" name="Полилиния 211"/>
          <p:cNvSpPr/>
          <p:nvPr/>
        </p:nvSpPr>
        <p:spPr>
          <a:xfrm>
            <a:off x="1334860" y="5726482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3" name="Прямоугольник 212"/>
          <p:cNvSpPr/>
          <p:nvPr/>
        </p:nvSpPr>
        <p:spPr>
          <a:xfrm>
            <a:off x="1696759" y="6037924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214" name="Полилиния 213"/>
          <p:cNvSpPr/>
          <p:nvPr/>
        </p:nvSpPr>
        <p:spPr>
          <a:xfrm>
            <a:off x="3442364" y="4232712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6" name="Полилиния 215"/>
          <p:cNvSpPr/>
          <p:nvPr/>
        </p:nvSpPr>
        <p:spPr>
          <a:xfrm>
            <a:off x="3193594" y="3727440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7" name="Прямоугольник 216"/>
          <p:cNvSpPr/>
          <p:nvPr/>
        </p:nvSpPr>
        <p:spPr>
          <a:xfrm>
            <a:off x="3487829" y="3654801"/>
            <a:ext cx="77125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218" name="Прямоугольник 217"/>
          <p:cNvSpPr/>
          <p:nvPr/>
        </p:nvSpPr>
        <p:spPr>
          <a:xfrm>
            <a:off x="417391" y="6718617"/>
            <a:ext cx="1631172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219" name="Полилиния 218"/>
          <p:cNvSpPr/>
          <p:nvPr/>
        </p:nvSpPr>
        <p:spPr>
          <a:xfrm>
            <a:off x="4962981" y="1605592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20" name="Прямоугольник 219"/>
          <p:cNvSpPr/>
          <p:nvPr/>
        </p:nvSpPr>
        <p:spPr>
          <a:xfrm>
            <a:off x="5171204" y="2052174"/>
            <a:ext cx="87396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221" name="Прямоугольник 220"/>
          <p:cNvSpPr/>
          <p:nvPr/>
        </p:nvSpPr>
        <p:spPr>
          <a:xfrm>
            <a:off x="7094171" y="6879996"/>
            <a:ext cx="115141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222" name="Прямоугольник 221"/>
          <p:cNvSpPr/>
          <p:nvPr/>
        </p:nvSpPr>
        <p:spPr>
          <a:xfrm>
            <a:off x="7526184" y="4752601"/>
            <a:ext cx="142464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223" name="Прямоугольник 222"/>
          <p:cNvSpPr/>
          <p:nvPr/>
        </p:nvSpPr>
        <p:spPr>
          <a:xfrm>
            <a:off x="10293367" y="8095644"/>
            <a:ext cx="103322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224" name="Прямоугольник 223"/>
          <p:cNvSpPr/>
          <p:nvPr/>
        </p:nvSpPr>
        <p:spPr>
          <a:xfrm>
            <a:off x="3629769" y="2547616"/>
            <a:ext cx="100653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 defTabSz="651879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Большая. Атня</a:t>
            </a:r>
          </a:p>
        </p:txBody>
      </p:sp>
      <p:sp>
        <p:nvSpPr>
          <p:cNvPr id="225" name="Прямоугольник 224"/>
          <p:cNvSpPr/>
          <p:nvPr/>
        </p:nvSpPr>
        <p:spPr>
          <a:xfrm>
            <a:off x="688893" y="4925092"/>
            <a:ext cx="179146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Кайбицы</a:t>
            </a:r>
          </a:p>
        </p:txBody>
      </p:sp>
      <p:sp>
        <p:nvSpPr>
          <p:cNvPr id="227" name="Прямоугольник 226"/>
          <p:cNvSpPr/>
          <p:nvPr/>
        </p:nvSpPr>
        <p:spPr>
          <a:xfrm>
            <a:off x="5326600" y="3328399"/>
            <a:ext cx="1075932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Богатые Сабы</a:t>
            </a:r>
          </a:p>
        </p:txBody>
      </p:sp>
      <p:sp>
        <p:nvSpPr>
          <p:cNvPr id="228" name="Прямоугольник 227"/>
          <p:cNvSpPr/>
          <p:nvPr/>
        </p:nvSpPr>
        <p:spPr>
          <a:xfrm>
            <a:off x="8634510" y="3899792"/>
            <a:ext cx="191903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2523953" y="4328649"/>
            <a:ext cx="147046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 Услон</a:t>
            </a:r>
          </a:p>
        </p:txBody>
      </p:sp>
      <p:sp>
        <p:nvSpPr>
          <p:cNvPr id="174" name="Прямоугольник 173"/>
          <p:cNvSpPr/>
          <p:nvPr/>
        </p:nvSpPr>
        <p:spPr>
          <a:xfrm>
            <a:off x="4639268" y="5372047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165" name="Прямоугольник 164"/>
          <p:cNvSpPr/>
          <p:nvPr/>
        </p:nvSpPr>
        <p:spPr>
          <a:xfrm>
            <a:off x="2240464" y="3213159"/>
            <a:ext cx="124736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231" name="Прямоугольник 230"/>
          <p:cNvSpPr/>
          <p:nvPr/>
        </p:nvSpPr>
        <p:spPr>
          <a:xfrm>
            <a:off x="2865777" y="5441728"/>
            <a:ext cx="1266075" cy="2769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</a:t>
            </a:r>
          </a:p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Устье</a:t>
            </a:r>
          </a:p>
        </p:txBody>
      </p:sp>
      <p:sp>
        <p:nvSpPr>
          <p:cNvPr id="232" name="Заголовок 1"/>
          <p:cNvSpPr txBox="1">
            <a:spLocks/>
          </p:cNvSpPr>
          <p:nvPr/>
        </p:nvSpPr>
        <p:spPr>
          <a:xfrm>
            <a:off x="-11724" y="941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155" tIns="32570" rIns="65155" bIns="32570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pPr defTabSz="1275886"/>
            <a:r>
              <a:rPr lang="ru-RU" altLang="ru-RU" dirty="0">
                <a:solidFill>
                  <a:srgbClr val="000000"/>
                </a:solidFill>
              </a:rPr>
              <a:t>МОДЕЛЬ РАЗВИТИЯ ОБСТАНОВКИ</a:t>
            </a:r>
          </a:p>
          <a:p>
            <a:pPr defTabSz="1275886"/>
            <a:r>
              <a:rPr lang="ru-RU" altLang="ru-RU" dirty="0">
                <a:solidFill>
                  <a:srgbClr val="000000"/>
                </a:solidFill>
              </a:rPr>
              <a:t>(ПРОГНОСТИЧЕСКАЯ КАРТА ПРЕДУПРЕЖДЕНИЙ) </a:t>
            </a:r>
            <a:endParaRPr lang="ru-RU" dirty="0">
              <a:solidFill>
                <a:srgbClr val="000000"/>
              </a:solidFill>
            </a:endParaRPr>
          </a:p>
        </p:txBody>
      </p:sp>
      <p:grpSp>
        <p:nvGrpSpPr>
          <p:cNvPr id="242" name="Группа 241"/>
          <p:cNvGrpSpPr/>
          <p:nvPr/>
        </p:nvGrpSpPr>
        <p:grpSpPr>
          <a:xfrm>
            <a:off x="457441" y="1182982"/>
            <a:ext cx="2065090" cy="1778890"/>
            <a:chOff x="793779" y="7599741"/>
            <a:chExt cx="4921221" cy="1995499"/>
          </a:xfrm>
        </p:grpSpPr>
        <p:sp>
          <p:nvSpPr>
            <p:cNvPr id="243" name="Прямоугольник 242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4" name="Text Box 144"/>
            <p:cNvSpPr txBox="1">
              <a:spLocks noChangeArrowheads="1"/>
            </p:cNvSpPr>
            <p:nvPr/>
          </p:nvSpPr>
          <p:spPr bwMode="auto">
            <a:xfrm>
              <a:off x="1381893" y="7640376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245" name="Прямоугольник 244"/>
          <p:cNvSpPr>
            <a:spLocks noChangeAspect="1"/>
          </p:cNvSpPr>
          <p:nvPr/>
        </p:nvSpPr>
        <p:spPr>
          <a:xfrm>
            <a:off x="561017" y="1677931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44" rIns="91275" bIns="45644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935501" y="1728104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2738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247" name="Прямоугольник 246"/>
          <p:cNvSpPr>
            <a:spLocks noChangeAspect="1"/>
          </p:cNvSpPr>
          <p:nvPr/>
        </p:nvSpPr>
        <p:spPr>
          <a:xfrm>
            <a:off x="561017" y="2032943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44" rIns="91275" bIns="45644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925414" y="2097064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2738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249" name="Прямоугольник 248"/>
          <p:cNvSpPr>
            <a:spLocks noChangeAspect="1"/>
          </p:cNvSpPr>
          <p:nvPr/>
        </p:nvSpPr>
        <p:spPr>
          <a:xfrm>
            <a:off x="561017" y="2418112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44" rIns="91275" bIns="45644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" name="Прямоугольник 249"/>
          <p:cNvSpPr/>
          <p:nvPr/>
        </p:nvSpPr>
        <p:spPr>
          <a:xfrm>
            <a:off x="925414" y="2490105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2738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2" name="AutoShape 2" descr="https://meteoinfo.ru/hmc-output/meteoalert/pict/21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275" tIns="45644" rIns="91275" bIns="456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https://meteoinfo.ru/hmc-output/meteoalert/pict/22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275" tIns="45644" rIns="91275" bIns="456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4" name="Прямоугольник 123"/>
          <p:cNvSpPr/>
          <p:nvPr/>
        </p:nvSpPr>
        <p:spPr>
          <a:xfrm>
            <a:off x="10147754" y="5500346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129" name="Прямоугольник 128"/>
          <p:cNvSpPr/>
          <p:nvPr/>
        </p:nvSpPr>
        <p:spPr>
          <a:xfrm>
            <a:off x="9837878" y="6229823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130" name="Прямоугольник 129"/>
          <p:cNvSpPr/>
          <p:nvPr/>
        </p:nvSpPr>
        <p:spPr>
          <a:xfrm>
            <a:off x="8465150" y="6743296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131" name="Прямоугольник 130"/>
          <p:cNvSpPr/>
          <p:nvPr/>
        </p:nvSpPr>
        <p:spPr>
          <a:xfrm>
            <a:off x="5729484" y="7209696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132" name="Прямоугольник 131"/>
          <p:cNvSpPr/>
          <p:nvPr/>
        </p:nvSpPr>
        <p:spPr>
          <a:xfrm>
            <a:off x="5795318" y="6352364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126" name="Прямоугольник 125"/>
          <p:cNvSpPr/>
          <p:nvPr/>
        </p:nvSpPr>
        <p:spPr>
          <a:xfrm>
            <a:off x="2321792" y="3838779"/>
            <a:ext cx="3816119" cy="1651785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44" rIns="91275" bIns="45644" rtlCol="0" anchor="ctr" anchorCtr="0"/>
          <a:lstStyle/>
          <a:p>
            <a:pPr lvl="0" algn="ctr"/>
            <a:r>
              <a:rPr lang="ru-RU" sz="4100" b="1" dirty="0" smtClean="0">
                <a:solidFill>
                  <a:srgbClr val="002060"/>
                </a:solidFill>
              </a:rPr>
              <a:t>-10…-</a:t>
            </a:r>
            <a:r>
              <a:rPr lang="ru-RU" sz="4100" b="1" dirty="0">
                <a:solidFill>
                  <a:srgbClr val="002060"/>
                </a:solidFill>
              </a:rPr>
              <a:t>13,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при прояснениях до -</a:t>
            </a:r>
            <a:r>
              <a:rPr lang="ru-RU" sz="2000" b="1" dirty="0" smtClean="0">
                <a:solidFill>
                  <a:srgbClr val="002060"/>
                </a:solidFill>
              </a:rPr>
              <a:t>16˚</a:t>
            </a:r>
            <a:r>
              <a:rPr lang="ru-RU" sz="2000" b="1" dirty="0">
                <a:solidFill>
                  <a:srgbClr val="002060"/>
                </a:solidFill>
              </a:rPr>
              <a:t>.</a:t>
            </a:r>
          </a:p>
          <a:p>
            <a:pPr lvl="0" algn="ctr"/>
            <a:r>
              <a:rPr lang="ru-RU" sz="4100" b="1" dirty="0" smtClean="0">
                <a:solidFill>
                  <a:srgbClr val="FF0000"/>
                </a:solidFill>
              </a:rPr>
              <a:t>-6…-9</a:t>
            </a:r>
            <a:endParaRPr lang="ru-RU" sz="4100" b="1" dirty="0">
              <a:solidFill>
                <a:srgbClr val="FF0000"/>
              </a:solidFill>
            </a:endParaRPr>
          </a:p>
        </p:txBody>
      </p:sp>
      <p:sp>
        <p:nvSpPr>
          <p:cNvPr id="127" name="Прямоугольник 126"/>
          <p:cNvSpPr/>
          <p:nvPr/>
        </p:nvSpPr>
        <p:spPr>
          <a:xfrm>
            <a:off x="7116949" y="3811296"/>
            <a:ext cx="3816119" cy="1678762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44" rIns="91275" bIns="45644" rtlCol="0" anchor="t" anchorCtr="0"/>
          <a:lstStyle/>
          <a:p>
            <a:pPr lvl="0" algn="ctr"/>
            <a:r>
              <a:rPr lang="ru-RU" sz="4100" b="1" dirty="0" smtClean="0">
                <a:solidFill>
                  <a:srgbClr val="002060"/>
                </a:solidFill>
              </a:rPr>
              <a:t>-12…-15,</a:t>
            </a:r>
            <a:endParaRPr lang="ru-RU" sz="4100" b="1" dirty="0">
              <a:solidFill>
                <a:srgbClr val="002060"/>
              </a:solidFill>
            </a:endParaRPr>
          </a:p>
          <a:p>
            <a:pPr lvl="0" algn="ctr"/>
            <a:r>
              <a:rPr lang="ru-RU" sz="2000" b="1" dirty="0">
                <a:solidFill>
                  <a:srgbClr val="002060"/>
                </a:solidFill>
              </a:rPr>
              <a:t>при прояснениях до -</a:t>
            </a:r>
            <a:r>
              <a:rPr lang="ru-RU" sz="2000" b="1" dirty="0" smtClean="0">
                <a:solidFill>
                  <a:srgbClr val="002060"/>
                </a:solidFill>
              </a:rPr>
              <a:t>18˚</a:t>
            </a:r>
            <a:r>
              <a:rPr lang="ru-RU" sz="2000" b="1" dirty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ru-RU" sz="4100" b="1" dirty="0" smtClean="0">
                <a:solidFill>
                  <a:srgbClr val="FF0000"/>
                </a:solidFill>
              </a:rPr>
              <a:t>-7…-10</a:t>
            </a:r>
            <a:endParaRPr lang="ru-RU" sz="4100" b="1" dirty="0">
              <a:solidFill>
                <a:srgbClr val="FF0000"/>
              </a:solidFill>
            </a:endParaRPr>
          </a:p>
        </p:txBody>
      </p:sp>
      <p:sp>
        <p:nvSpPr>
          <p:cNvPr id="135" name="Прямоугольник 134"/>
          <p:cNvSpPr/>
          <p:nvPr/>
        </p:nvSpPr>
        <p:spPr>
          <a:xfrm>
            <a:off x="4304346" y="5840080"/>
            <a:ext cx="3816119" cy="1636077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44" rIns="91275" bIns="45644" rtlCol="0" anchor="t" anchorCtr="0"/>
          <a:lstStyle/>
          <a:p>
            <a:pPr lvl="0" algn="ctr"/>
            <a:r>
              <a:rPr lang="ru-RU" sz="4100" b="1" dirty="0">
                <a:solidFill>
                  <a:srgbClr val="002060"/>
                </a:solidFill>
              </a:rPr>
              <a:t>-</a:t>
            </a:r>
            <a:r>
              <a:rPr lang="ru-RU" sz="4100" b="1" dirty="0" smtClean="0">
                <a:solidFill>
                  <a:srgbClr val="002060"/>
                </a:solidFill>
              </a:rPr>
              <a:t>12…-15,</a:t>
            </a:r>
            <a:endParaRPr lang="ru-RU" sz="4100" b="1" dirty="0">
              <a:solidFill>
                <a:srgbClr val="002060"/>
              </a:solidFill>
            </a:endParaRPr>
          </a:p>
          <a:p>
            <a:pPr lvl="0" algn="ctr"/>
            <a:r>
              <a:rPr lang="ru-RU" sz="2000" b="1" dirty="0">
                <a:solidFill>
                  <a:srgbClr val="002060"/>
                </a:solidFill>
              </a:rPr>
              <a:t>при прояснениях </a:t>
            </a:r>
            <a:r>
              <a:rPr lang="ru-RU" sz="2000" b="1" dirty="0" smtClean="0">
                <a:solidFill>
                  <a:srgbClr val="002060"/>
                </a:solidFill>
              </a:rPr>
              <a:t>-20˚</a:t>
            </a:r>
            <a:r>
              <a:rPr lang="ru-RU" sz="2000" b="1" dirty="0">
                <a:solidFill>
                  <a:srgbClr val="002060"/>
                </a:solidFill>
              </a:rPr>
              <a:t>.</a:t>
            </a:r>
          </a:p>
          <a:p>
            <a:pPr lvl="0" algn="ctr"/>
            <a:r>
              <a:rPr lang="ru-RU" sz="4100" b="1" dirty="0" smtClean="0">
                <a:solidFill>
                  <a:srgbClr val="FF0000"/>
                </a:solidFill>
              </a:rPr>
              <a:t>-8</a:t>
            </a:r>
            <a:r>
              <a:rPr lang="ru-RU" sz="4100" b="1" smtClean="0">
                <a:solidFill>
                  <a:srgbClr val="FF0000"/>
                </a:solidFill>
              </a:rPr>
              <a:t>…-11</a:t>
            </a:r>
            <a:endParaRPr lang="ru-RU" sz="4100" b="1" dirty="0">
              <a:solidFill>
                <a:srgbClr val="FF0000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286012" y="4876799"/>
            <a:ext cx="3816119" cy="0"/>
          </a:xfrm>
          <a:prstGeom prst="line">
            <a:avLst/>
          </a:prstGeom>
          <a:solidFill>
            <a:srgbClr val="FFFFFF">
              <a:alpha val="19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3" name="Прямая соединительная линия 122"/>
          <p:cNvCxnSpPr/>
          <p:nvPr/>
        </p:nvCxnSpPr>
        <p:spPr>
          <a:xfrm flipV="1">
            <a:off x="7141983" y="4864134"/>
            <a:ext cx="3841655" cy="12667"/>
          </a:xfrm>
          <a:prstGeom prst="line">
            <a:avLst/>
          </a:prstGeom>
          <a:solidFill>
            <a:srgbClr val="FFFFFF">
              <a:alpha val="19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5" name="Прямая соединительная линия 184"/>
          <p:cNvCxnSpPr/>
          <p:nvPr/>
        </p:nvCxnSpPr>
        <p:spPr>
          <a:xfrm>
            <a:off x="4304366" y="6858001"/>
            <a:ext cx="3816119" cy="0"/>
          </a:xfrm>
          <a:prstGeom prst="line">
            <a:avLst/>
          </a:prstGeom>
          <a:solidFill>
            <a:srgbClr val="FFFFFF">
              <a:alpha val="19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277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01" y="897366"/>
            <a:ext cx="6413498" cy="4355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" y="885644"/>
            <a:ext cx="6385695" cy="4372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" y="5257808"/>
            <a:ext cx="6385652" cy="4352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899" y="5257808"/>
            <a:ext cx="6396701" cy="4352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6388101" y="882652"/>
            <a:ext cx="0" cy="872807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30" name="TextBox 440"/>
          <p:cNvSpPr txBox="1">
            <a:spLocks noChangeArrowheads="1"/>
          </p:cNvSpPr>
          <p:nvPr/>
        </p:nvSpPr>
        <p:spPr bwMode="auto">
          <a:xfrm>
            <a:off x="9279343" y="5334989"/>
            <a:ext cx="2624138" cy="2488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316" tIns="24155" rIns="48316" bIns="24155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15.00 (</a:t>
            </a:r>
            <a:r>
              <a:rPr lang="ru-RU" b="1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мск</a:t>
            </a: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 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25.12.2020</a:t>
            </a:r>
            <a:endParaRPr lang="ru-RU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616808" y="3923328"/>
            <a:ext cx="1042527" cy="191413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881" tIns="41441" rIns="82881" bIns="41441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250361" y="2642270"/>
            <a:ext cx="646562" cy="191413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881" tIns="41441" rIns="82881" bIns="41441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219201" y="2504837"/>
            <a:ext cx="1040539" cy="191413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881" tIns="41441" rIns="82881" bIns="41441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724401" y="2627932"/>
            <a:ext cx="953218" cy="191413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881" tIns="41441" rIns="82881" bIns="41441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352" name="Text Box 2"/>
          <p:cNvSpPr txBox="1">
            <a:spLocks noChangeArrowheads="1"/>
          </p:cNvSpPr>
          <p:nvPr/>
        </p:nvSpPr>
        <p:spPr bwMode="auto">
          <a:xfrm>
            <a:off x="0" y="-11110"/>
            <a:ext cx="12801600" cy="88900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155" tIns="32570" rIns="65155" bIns="32570" anchor="ctr"/>
          <a:lstStyle>
            <a:defPPr>
              <a:defRPr lang="ru-RU"/>
            </a:defPPr>
            <a:lvl1pPr algn="ctr" defTabSz="1276990">
              <a:lnSpc>
                <a:spcPct val="80000"/>
              </a:lnSpc>
              <a:defRPr sz="2000" b="1">
                <a:solidFill>
                  <a:srgbClr val="000000"/>
                </a:solidFill>
                <a:cs typeface="Times New Roman" pitchFamily="18" charset="0"/>
              </a:defRPr>
            </a:lvl1pPr>
          </a:lstStyle>
          <a:p>
            <a:r>
              <a:rPr lang="ru-RU" dirty="0"/>
              <a:t>МОДЕЛЬ РАЗВИТИЯ ОБСТАНОВКИ</a:t>
            </a:r>
          </a:p>
          <a:p>
            <a:r>
              <a:rPr lang="ru-RU" dirty="0"/>
              <a:t>(ИНФОРМАЦИОННЫЕ МАТЕРИАЛЫ ПО </a:t>
            </a:r>
            <a:r>
              <a:rPr lang="ru-RU" dirty="0" smtClean="0"/>
              <a:t>ВЕТРОВОЙ НАГРУЗКЕ</a:t>
            </a:r>
            <a:endParaRPr lang="ru-RU" dirty="0"/>
          </a:p>
          <a:p>
            <a:r>
              <a:rPr lang="ru-RU" dirty="0"/>
              <a:t>НА ТЕРРИТОРИИ  РЕСПУБЛИКИ ТАТАРСТАН)</a:t>
            </a:r>
          </a:p>
        </p:txBody>
      </p:sp>
      <p:sp>
        <p:nvSpPr>
          <p:cNvPr id="63" name="TextBox 30"/>
          <p:cNvSpPr txBox="1">
            <a:spLocks noChangeArrowheads="1"/>
          </p:cNvSpPr>
          <p:nvPr/>
        </p:nvSpPr>
        <p:spPr bwMode="auto">
          <a:xfrm>
            <a:off x="2867399" y="5334989"/>
            <a:ext cx="2620962" cy="2488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316" tIns="24155" rIns="48316" bIns="24155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12.00 (</a:t>
            </a:r>
            <a:r>
              <a:rPr lang="ru-RU" b="1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мск</a:t>
            </a: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 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25.12.2020</a:t>
            </a:r>
            <a:endParaRPr lang="ru-RU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0" y="5248283"/>
            <a:ext cx="12801600" cy="952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73"/>
          <p:cNvSpPr txBox="1">
            <a:spLocks noChangeArrowheads="1"/>
          </p:cNvSpPr>
          <p:nvPr/>
        </p:nvSpPr>
        <p:spPr bwMode="auto">
          <a:xfrm>
            <a:off x="9279343" y="965169"/>
            <a:ext cx="2624138" cy="21882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8316" tIns="24155" rIns="48316" bIns="24155">
            <a:spAutoFit/>
          </a:bodyPr>
          <a:lstStyle>
            <a:defPPr>
              <a:defRPr lang="ru-RU"/>
            </a:defPPr>
            <a:lvl1pPr algn="ctr" defTabSz="812800" eaLnBrk="1" hangingPunct="1">
              <a:lnSpc>
                <a:spcPct val="85000"/>
              </a:lnSpc>
              <a:defRPr b="1">
                <a:solidFill>
                  <a:srgbClr val="000000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812800" eaLnBrk="0" hangingPunct="0"/>
            <a:lvl3pPr marL="1143000" indent="-228600" defTabSz="812800" eaLnBrk="0" hangingPunct="0"/>
            <a:lvl4pPr marL="1600200" indent="-228600" defTabSz="812800" eaLnBrk="0" hangingPunct="0"/>
            <a:lvl5pPr marL="2057400" indent="-228600" defTabSz="812800" eaLnBrk="0" hangingPunct="0"/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dirty="0"/>
              <a:t>06.00 (</a:t>
            </a:r>
            <a:r>
              <a:rPr lang="ru-RU" dirty="0" err="1"/>
              <a:t>мск</a:t>
            </a:r>
            <a:r>
              <a:rPr lang="ru-RU" dirty="0"/>
              <a:t>) </a:t>
            </a:r>
            <a:r>
              <a:rPr lang="ru-RU" dirty="0" smtClean="0"/>
              <a:t>25.12.2020</a:t>
            </a:r>
            <a:endParaRPr lang="ru-RU" dirty="0"/>
          </a:p>
        </p:txBody>
      </p:sp>
      <p:sp>
        <p:nvSpPr>
          <p:cNvPr id="38" name="TextBox 30"/>
          <p:cNvSpPr txBox="1">
            <a:spLocks noChangeArrowheads="1"/>
          </p:cNvSpPr>
          <p:nvPr/>
        </p:nvSpPr>
        <p:spPr bwMode="auto">
          <a:xfrm>
            <a:off x="2867399" y="1000138"/>
            <a:ext cx="2634646" cy="2488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8316" tIns="24155" rIns="48316" bIns="24155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03.00 (</a:t>
            </a:r>
            <a:r>
              <a:rPr lang="ru-RU" b="1" dirty="0" err="1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мск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 25.12.2020</a:t>
            </a:r>
            <a:endParaRPr lang="ru-RU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1120599" y="3909035"/>
            <a:ext cx="1042527" cy="191413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881" tIns="41441" rIns="82881" bIns="41441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670584" y="2618823"/>
            <a:ext cx="646562" cy="191413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881" tIns="41441" rIns="82881" bIns="41441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639422" y="2481393"/>
            <a:ext cx="1040539" cy="191413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881" tIns="41441" rIns="82881" bIns="41441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1209906" y="2627932"/>
            <a:ext cx="953218" cy="191413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881" tIns="41441" rIns="82881" bIns="41441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534044" y="8266729"/>
            <a:ext cx="1042527" cy="191413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881" tIns="41441" rIns="82881" bIns="41441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74161" y="6932260"/>
            <a:ext cx="646562" cy="191413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881" tIns="41441" rIns="82881" bIns="41441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143002" y="6794825"/>
            <a:ext cx="1040539" cy="191413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881" tIns="41441" rIns="82881" bIns="41441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596281" y="6971330"/>
            <a:ext cx="953218" cy="191413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881" tIns="41441" rIns="82881" bIns="41441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1055419" y="8265751"/>
            <a:ext cx="1042527" cy="191413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881" tIns="41441" rIns="82881" bIns="41441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605404" y="6943669"/>
            <a:ext cx="646562" cy="191413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881" tIns="41441" rIns="82881" bIns="41441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574245" y="6806234"/>
            <a:ext cx="1040539" cy="191413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881" tIns="41441" rIns="82881" bIns="41441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1160241" y="6964490"/>
            <a:ext cx="953218" cy="191413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881" tIns="41441" rIns="82881" bIns="41441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6022645" y="2133600"/>
            <a:ext cx="317500" cy="31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12484100" y="2122419"/>
            <a:ext cx="317500" cy="31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6029092" y="6486161"/>
            <a:ext cx="317500" cy="31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12484100" y="6510338"/>
            <a:ext cx="317500" cy="31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7461416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6158" r="24741" b="8182"/>
          <a:stretch/>
        </p:blipFill>
        <p:spPr bwMode="auto">
          <a:xfrm>
            <a:off x="369624" y="1143002"/>
            <a:ext cx="12047162" cy="8153400"/>
          </a:xfrm>
          <a:prstGeom prst="rect">
            <a:avLst/>
          </a:prstGeom>
          <a:solidFill>
            <a:sysClr val="window" lastClr="FFFFFF"/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998915"/>
            <a:ext cx="1639887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9" name="Полилиния 158"/>
          <p:cNvSpPr/>
          <p:nvPr/>
        </p:nvSpPr>
        <p:spPr>
          <a:xfrm>
            <a:off x="1783706" y="3360752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74" name="Rectangle 58"/>
          <p:cNvSpPr>
            <a:spLocks noChangeArrowheads="1"/>
          </p:cNvSpPr>
          <p:nvPr/>
        </p:nvSpPr>
        <p:spPr bwMode="auto">
          <a:xfrm>
            <a:off x="461015" y="1225176"/>
            <a:ext cx="11883386" cy="436918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00"/>
            </a:solidFill>
          </a:ln>
          <a:extLst/>
        </p:spPr>
        <p:txBody>
          <a:bodyPr wrap="square" lIns="127891" tIns="63946" rIns="127891" bIns="63946">
            <a:spAutoFit/>
          </a:bodyPr>
          <a:lstStyle/>
          <a:p>
            <a:pPr algn="ctr" defTabSz="1278903"/>
            <a:r>
              <a:rPr lang="ru-RU" altLang="ru-RU" sz="2000" b="1" dirty="0">
                <a:solidFill>
                  <a:prstClr val="black"/>
                </a:solidFill>
              </a:rPr>
              <a:t>Функционируют четыре ледовые переправы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555410" y="3770444"/>
            <a:ext cx="1337671" cy="1692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56" name="Line 251"/>
          <p:cNvSpPr>
            <a:spLocks noChangeShapeType="1"/>
          </p:cNvSpPr>
          <p:nvPr/>
        </p:nvSpPr>
        <p:spPr bwMode="auto">
          <a:xfrm flipH="1">
            <a:off x="609611" y="5217113"/>
            <a:ext cx="8197" cy="2021887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891" tIns="63946" rIns="127891" bIns="63946"/>
          <a:lstStyle/>
          <a:p>
            <a:endParaRPr lang="ru-RU"/>
          </a:p>
        </p:txBody>
      </p:sp>
      <p:sp>
        <p:nvSpPr>
          <p:cNvPr id="57" name="Line 250"/>
          <p:cNvSpPr>
            <a:spLocks noChangeShapeType="1"/>
          </p:cNvSpPr>
          <p:nvPr/>
        </p:nvSpPr>
        <p:spPr bwMode="auto">
          <a:xfrm flipV="1">
            <a:off x="617799" y="4048091"/>
            <a:ext cx="2000303" cy="1169022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891" tIns="63946" rIns="127891" bIns="63946"/>
          <a:lstStyle/>
          <a:p>
            <a:endParaRPr lang="ru-RU"/>
          </a:p>
        </p:txBody>
      </p:sp>
      <p:sp>
        <p:nvSpPr>
          <p:cNvPr id="60" name="AutoShape 84"/>
          <p:cNvSpPr>
            <a:spLocks noChangeArrowheads="1"/>
          </p:cNvSpPr>
          <p:nvPr/>
        </p:nvSpPr>
        <p:spPr bwMode="auto">
          <a:xfrm>
            <a:off x="762014" y="1905001"/>
            <a:ext cx="2858589" cy="1457157"/>
          </a:xfrm>
          <a:prstGeom prst="wedgeRectCallout">
            <a:avLst>
              <a:gd name="adj1" fmla="val 27562"/>
              <a:gd name="adj2" fmla="val 88955"/>
            </a:avLst>
          </a:prstGeom>
          <a:solidFill>
            <a:srgbClr val="C0C0C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46525" tIns="73211" rIns="146525" bIns="73211"/>
          <a:lstStyle>
            <a:lvl1pPr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30188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30188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Зеленодольском районе по двум полосам, протяженность - 1300 м, в направлении г. Зеленодольск – п.г.т. Н.Вязовые, грузоподъемность 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т, режим работы круглосуточный.</a:t>
            </a:r>
            <a:endParaRPr lang="ru-RU" altLang="ru-RU" baseline="-25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00833" y="8288132"/>
            <a:ext cx="4185551" cy="881449"/>
            <a:chOff x="429264" y="7753866"/>
            <a:chExt cx="4185551" cy="881449"/>
          </a:xfrm>
        </p:grpSpPr>
        <p:sp>
          <p:nvSpPr>
            <p:cNvPr id="61" name="Прямоугольник 60"/>
            <p:cNvSpPr/>
            <p:nvPr/>
          </p:nvSpPr>
          <p:spPr>
            <a:xfrm>
              <a:off x="599094" y="7753866"/>
              <a:ext cx="4015721" cy="88144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TextBox 132"/>
            <p:cNvSpPr txBox="1">
              <a:spLocks noChangeArrowheads="1"/>
            </p:cNvSpPr>
            <p:nvPr/>
          </p:nvSpPr>
          <p:spPr bwMode="auto">
            <a:xfrm>
              <a:off x="1347748" y="8180392"/>
              <a:ext cx="2291694" cy="215444"/>
            </a:xfrm>
            <a:prstGeom prst="rect">
              <a:avLst/>
            </a:prstGeom>
            <a:solidFill>
              <a:srgbClr val="FFFFFF">
                <a:alpha val="8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>
              <a:spAutoFit/>
            </a:bodyPr>
            <a:lstStyle>
              <a:lvl1pPr defTabSz="9128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ru-RU" altLang="ru-RU" sz="1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- Ледовая переправа</a:t>
              </a:r>
            </a:p>
          </p:txBody>
        </p:sp>
        <p:sp>
          <p:nvSpPr>
            <p:cNvPr id="65" name="Rectangle 112"/>
            <p:cNvSpPr>
              <a:spLocks noChangeArrowheads="1"/>
            </p:cNvSpPr>
            <p:nvPr/>
          </p:nvSpPr>
          <p:spPr bwMode="auto">
            <a:xfrm>
              <a:off x="1122625" y="8085283"/>
              <a:ext cx="111296" cy="33035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endParaRPr lang="ru-RU" altLang="ru-RU"/>
            </a:p>
          </p:txBody>
        </p:sp>
        <p:pic>
          <p:nvPicPr>
            <p:cNvPr id="66" name="Picture 15" descr="773013438"/>
            <p:cNvPicPr>
              <a:picLocks noChangeAspect="1" noChangeArrowheads="1" noCrop="1"/>
            </p:cNvPicPr>
            <p:nvPr/>
          </p:nvPicPr>
          <p:blipFill>
            <a:blip r:embed="rId4">
              <a:lum contras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559" y="8082853"/>
              <a:ext cx="344007" cy="330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Text Box 270"/>
            <p:cNvSpPr txBox="1">
              <a:spLocks noChangeArrowheads="1"/>
            </p:cNvSpPr>
            <p:nvPr/>
          </p:nvSpPr>
          <p:spPr bwMode="auto">
            <a:xfrm>
              <a:off x="429264" y="7826444"/>
              <a:ext cx="3687493" cy="2690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375" tIns="34188" rIns="68375" bIns="34188">
              <a:spAutoFit/>
            </a:bodyPr>
            <a:lstStyle>
              <a:lvl1pPr defTabSz="957263" eaLnBrk="0" hangingPunct="0">
                <a:defRPr sz="25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57263" eaLnBrk="0" hangingPunct="0">
                <a:defRPr sz="25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57263" eaLnBrk="0" hangingPunct="0">
                <a:defRPr sz="2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57263" eaLnBrk="0" hangingPunct="0">
                <a:defRPr sz="25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57263" eaLnBrk="0" hangingPunct="0">
                <a:defRPr sz="25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sz="13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УСЛОВНЫЕ ОБОЗНАЧЕНИЯ:</a:t>
              </a:r>
            </a:p>
          </p:txBody>
        </p:sp>
      </p:grpSp>
      <p:sp>
        <p:nvSpPr>
          <p:cNvPr id="68" name="Заголовок 1"/>
          <p:cNvSpPr txBox="1">
            <a:spLocks/>
          </p:cNvSpPr>
          <p:nvPr/>
        </p:nvSpPr>
        <p:spPr>
          <a:xfrm>
            <a:off x="-11724" y="941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075" tIns="32523" rIns="65075" bIns="32523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000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/>
              <a:t>МОДЕЛЬ РАЗВИТИЯ ОБСТАНОВКИ</a:t>
            </a:r>
          </a:p>
          <a:p>
            <a:r>
              <a:rPr lang="ru-RU" altLang="ru-RU" dirty="0"/>
              <a:t>(ФУНКЦИОНИРОВАНИЕ ЛЕДОВЫХ ПЕРЕПРАВ) </a:t>
            </a:r>
            <a:endParaRPr lang="ru-RU" dirty="0"/>
          </a:p>
        </p:txBody>
      </p:sp>
      <p:grpSp>
        <p:nvGrpSpPr>
          <p:cNvPr id="160" name="Группа 159"/>
          <p:cNvGrpSpPr/>
          <p:nvPr/>
        </p:nvGrpSpPr>
        <p:grpSpPr>
          <a:xfrm>
            <a:off x="10279309" y="7441318"/>
            <a:ext cx="2065090" cy="1778890"/>
            <a:chOff x="793779" y="7599741"/>
            <a:chExt cx="4921221" cy="1995499"/>
          </a:xfrm>
        </p:grpSpPr>
        <p:sp>
          <p:nvSpPr>
            <p:cNvPr id="161" name="Прямоугольник 160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2" name="Text Box 144"/>
            <p:cNvSpPr txBox="1">
              <a:spLocks noChangeArrowheads="1"/>
            </p:cNvSpPr>
            <p:nvPr/>
          </p:nvSpPr>
          <p:spPr bwMode="auto">
            <a:xfrm>
              <a:off x="1381893" y="7640376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163" name="Прямоугольник 162"/>
          <p:cNvSpPr>
            <a:spLocks noChangeAspect="1"/>
          </p:cNvSpPr>
          <p:nvPr/>
        </p:nvSpPr>
        <p:spPr>
          <a:xfrm>
            <a:off x="10382890" y="7936263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9" tIns="45637" rIns="91259" bIns="45637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" name="Прямоугольник 163"/>
          <p:cNvSpPr/>
          <p:nvPr/>
        </p:nvSpPr>
        <p:spPr>
          <a:xfrm>
            <a:off x="10757372" y="7986434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2581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165" name="Прямоугольник 164"/>
          <p:cNvSpPr>
            <a:spLocks noChangeAspect="1"/>
          </p:cNvSpPr>
          <p:nvPr/>
        </p:nvSpPr>
        <p:spPr>
          <a:xfrm>
            <a:off x="10382890" y="8291275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9" tIns="45637" rIns="91259" bIns="45637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" name="Прямоугольник 165"/>
          <p:cNvSpPr/>
          <p:nvPr/>
        </p:nvSpPr>
        <p:spPr>
          <a:xfrm>
            <a:off x="10747285" y="8355392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2581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167" name="Прямоугольник 166"/>
          <p:cNvSpPr>
            <a:spLocks noChangeAspect="1"/>
          </p:cNvSpPr>
          <p:nvPr/>
        </p:nvSpPr>
        <p:spPr>
          <a:xfrm>
            <a:off x="10382890" y="8676458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9" tIns="45637" rIns="91259" bIns="45637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" name="Прямоугольник 167"/>
          <p:cNvSpPr/>
          <p:nvPr/>
        </p:nvSpPr>
        <p:spPr>
          <a:xfrm>
            <a:off x="10747285" y="8748434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2581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30" name="Rectangle 112"/>
          <p:cNvSpPr>
            <a:spLocks noChangeArrowheads="1"/>
          </p:cNvSpPr>
          <p:nvPr/>
        </p:nvSpPr>
        <p:spPr bwMode="auto">
          <a:xfrm>
            <a:off x="7740394" y="4648204"/>
            <a:ext cx="97790" cy="30226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7891" tIns="63946" rIns="127891" bIns="63946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pic>
        <p:nvPicPr>
          <p:cNvPr id="31" name="Picture 15" descr="773013438"/>
          <p:cNvPicPr>
            <a:picLocks noChangeAspect="1" noChangeArrowheads="1" noCrop="1"/>
          </p:cNvPicPr>
          <p:nvPr/>
        </p:nvPicPr>
        <p:blipFill>
          <a:blip r:embed="rId4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134" y="4645324"/>
            <a:ext cx="302260" cy="30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6845794" y="4404327"/>
            <a:ext cx="907301" cy="1692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Соколки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933906" y="4963704"/>
            <a:ext cx="1612979" cy="1692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Новый Закамский</a:t>
            </a:r>
          </a:p>
        </p:txBody>
      </p:sp>
      <p:sp>
        <p:nvSpPr>
          <p:cNvPr id="34" name="Line 250"/>
          <p:cNvSpPr>
            <a:spLocks noChangeShapeType="1"/>
          </p:cNvSpPr>
          <p:nvPr/>
        </p:nvSpPr>
        <p:spPr bwMode="auto">
          <a:xfrm flipH="1" flipV="1">
            <a:off x="8038203" y="4744660"/>
            <a:ext cx="1182007" cy="58934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891" tIns="63946" rIns="127891" bIns="63946"/>
          <a:lstStyle/>
          <a:p>
            <a:endParaRPr lang="ru-RU"/>
          </a:p>
        </p:txBody>
      </p:sp>
      <p:sp>
        <p:nvSpPr>
          <p:cNvPr id="35" name="Line 251"/>
          <p:cNvSpPr>
            <a:spLocks noChangeShapeType="1"/>
          </p:cNvSpPr>
          <p:nvPr/>
        </p:nvSpPr>
        <p:spPr bwMode="auto">
          <a:xfrm>
            <a:off x="9220195" y="5373501"/>
            <a:ext cx="6" cy="2017906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891" tIns="63946" rIns="127891" bIns="63946"/>
          <a:lstStyle/>
          <a:p>
            <a:endParaRPr lang="ru-RU"/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15" t="36111" r="8750" b="22001"/>
          <a:stretch/>
        </p:blipFill>
        <p:spPr bwMode="auto">
          <a:xfrm>
            <a:off x="6710634" y="5334006"/>
            <a:ext cx="2464321" cy="2017906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Line 251"/>
          <p:cNvSpPr>
            <a:spLocks noChangeShapeType="1"/>
          </p:cNvSpPr>
          <p:nvPr/>
        </p:nvSpPr>
        <p:spPr bwMode="auto">
          <a:xfrm>
            <a:off x="6477001" y="5334001"/>
            <a:ext cx="0" cy="1998858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13" tIns="63957" rIns="127913" bIns="63957"/>
          <a:lstStyle/>
          <a:p>
            <a:endParaRPr lang="ru-RU"/>
          </a:p>
        </p:txBody>
      </p:sp>
      <p:sp>
        <p:nvSpPr>
          <p:cNvPr id="42" name="Line 250"/>
          <p:cNvSpPr>
            <a:spLocks noChangeShapeType="1"/>
          </p:cNvSpPr>
          <p:nvPr/>
        </p:nvSpPr>
        <p:spPr bwMode="auto">
          <a:xfrm flipH="1" flipV="1">
            <a:off x="3568091" y="4295459"/>
            <a:ext cx="2908919" cy="104413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13" tIns="63957" rIns="127913" bIns="63957"/>
          <a:lstStyle/>
          <a:p>
            <a:endParaRPr lang="ru-RU"/>
          </a:p>
        </p:txBody>
      </p:sp>
      <p:sp>
        <p:nvSpPr>
          <p:cNvPr id="43" name="AutoShape 84"/>
          <p:cNvSpPr>
            <a:spLocks noChangeArrowheads="1"/>
          </p:cNvSpPr>
          <p:nvPr/>
        </p:nvSpPr>
        <p:spPr bwMode="auto">
          <a:xfrm>
            <a:off x="3733800" y="1902618"/>
            <a:ext cx="2947650" cy="1454363"/>
          </a:xfrm>
          <a:prstGeom prst="wedgeRectCallout">
            <a:avLst>
              <a:gd name="adj1" fmla="val -49307"/>
              <a:gd name="adj2" fmla="val 92929"/>
            </a:avLst>
          </a:prstGeom>
          <a:solidFill>
            <a:srgbClr val="C0C0C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46550" tIns="73224" rIns="146550" bIns="73224"/>
          <a:lstStyle>
            <a:lvl1pPr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30188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30188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Верхнеуслонском районе по двум полосам, протяженность - 3200 м, в направлении поселок Аракчино (город Казань) - село Верхний Услон, грузоподъемность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т, режим работы круглосуточный. </a:t>
            </a:r>
            <a:endParaRPr lang="ru-RU" altLang="ru-RU" b="1" baseline="-25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157848" y="3647965"/>
            <a:ext cx="1337671" cy="338554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Казань (Аракчино)</a:t>
            </a:r>
          </a:p>
        </p:txBody>
      </p:sp>
      <p:sp>
        <p:nvSpPr>
          <p:cNvPr id="50" name="Полилиния 49"/>
          <p:cNvSpPr/>
          <p:nvPr/>
        </p:nvSpPr>
        <p:spPr>
          <a:xfrm>
            <a:off x="2504982" y="4065691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1" name="Прямоугольник 50"/>
          <p:cNvSpPr>
            <a:spLocks/>
          </p:cNvSpPr>
          <p:nvPr/>
        </p:nvSpPr>
        <p:spPr>
          <a:xfrm>
            <a:off x="2053341" y="4445188"/>
            <a:ext cx="1337671" cy="1692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п.г.т. Н. Вязовые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3568094" y="4530712"/>
            <a:ext cx="1462889" cy="1692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Верхний Услон</a:t>
            </a:r>
          </a:p>
        </p:txBody>
      </p:sp>
      <p:pic>
        <p:nvPicPr>
          <p:cNvPr id="54" name="Picture 15" descr="773013438"/>
          <p:cNvPicPr>
            <a:picLocks noChangeAspect="1" noChangeArrowheads="1" noCrop="1"/>
          </p:cNvPicPr>
          <p:nvPr/>
        </p:nvPicPr>
        <p:blipFill>
          <a:blip r:embed="rId4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379" y="4030509"/>
            <a:ext cx="341807" cy="31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5" descr="773013438"/>
          <p:cNvPicPr>
            <a:picLocks noChangeAspect="1" noChangeArrowheads="1" noCrop="1"/>
          </p:cNvPicPr>
          <p:nvPr/>
        </p:nvPicPr>
        <p:blipFill>
          <a:blip r:embed="rId4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101" y="3960221"/>
            <a:ext cx="341807" cy="31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Rectangle 112"/>
          <p:cNvSpPr>
            <a:spLocks noChangeArrowheads="1"/>
          </p:cNvSpPr>
          <p:nvPr/>
        </p:nvSpPr>
        <p:spPr bwMode="auto">
          <a:xfrm>
            <a:off x="2953396" y="3983392"/>
            <a:ext cx="110585" cy="312069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7891" tIns="63946" rIns="127891" bIns="63946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59" name="Rectangle 112"/>
          <p:cNvSpPr>
            <a:spLocks noChangeArrowheads="1"/>
          </p:cNvSpPr>
          <p:nvPr/>
        </p:nvSpPr>
        <p:spPr bwMode="auto">
          <a:xfrm>
            <a:off x="3431816" y="4030509"/>
            <a:ext cx="110585" cy="312069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7913" tIns="63957" rIns="127913" bIns="63957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398" y="5339607"/>
            <a:ext cx="2464321" cy="1975607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32" y="5339607"/>
            <a:ext cx="2454817" cy="1975607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Полилиния 47"/>
          <p:cNvSpPr/>
          <p:nvPr/>
        </p:nvSpPr>
        <p:spPr>
          <a:xfrm>
            <a:off x="7740394" y="3623774"/>
            <a:ext cx="1307384" cy="1039048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77" tIns="45692" rIns="91377" bIns="45692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7740405" y="3945870"/>
            <a:ext cx="1173311" cy="1692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Покровское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8546885" y="4410651"/>
            <a:ext cx="1859850" cy="1692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 Красный Ключ</a:t>
            </a:r>
          </a:p>
        </p:txBody>
      </p:sp>
      <p:sp>
        <p:nvSpPr>
          <p:cNvPr id="37" name="AutoShape 84"/>
          <p:cNvSpPr>
            <a:spLocks noChangeArrowheads="1"/>
          </p:cNvSpPr>
          <p:nvPr/>
        </p:nvSpPr>
        <p:spPr bwMode="auto">
          <a:xfrm>
            <a:off x="6821489" y="1900411"/>
            <a:ext cx="2855913" cy="1456558"/>
          </a:xfrm>
          <a:prstGeom prst="wedgeRectCallout">
            <a:avLst>
              <a:gd name="adj1" fmla="val -32952"/>
              <a:gd name="adj2" fmla="val 117784"/>
            </a:avLst>
          </a:prstGeom>
          <a:solidFill>
            <a:srgbClr val="C0C0C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46525" tIns="73211" rIns="146525" bIns="73211"/>
          <a:lstStyle>
            <a:lvl1pPr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30188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30188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Мамадышском районе по двум полосам, протяженность - 1150 м, в направлении село Соколка -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село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Закамский, грузоподъемность  3,5 т, режим работы круглосуточный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ru-RU" sz="1400" b="1" baseline="-25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AutoShape 84"/>
          <p:cNvSpPr>
            <a:spLocks noChangeArrowheads="1"/>
          </p:cNvSpPr>
          <p:nvPr/>
        </p:nvSpPr>
        <p:spPr bwMode="auto">
          <a:xfrm>
            <a:off x="9753600" y="1889876"/>
            <a:ext cx="2576972" cy="1489703"/>
          </a:xfrm>
          <a:prstGeom prst="wedgeRectCallout">
            <a:avLst>
              <a:gd name="adj1" fmla="val -81216"/>
              <a:gd name="adj2" fmla="val 94268"/>
            </a:avLst>
          </a:prstGeom>
          <a:solidFill>
            <a:srgbClr val="C0C0C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35975" tIns="73224" rIns="35975" bIns="73224"/>
          <a:lstStyle/>
          <a:p>
            <a:pPr algn="ctr" defTabSz="1056545"/>
            <a:r>
              <a:rPr 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в Елабужском районе по двум полосам, протяженность – 700 м, в направлении село Покровское – пос. Красный Ключ, грузоподъемность </a:t>
            </a:r>
            <a:r>
              <a:rPr lang="ru-RU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до </a:t>
            </a:r>
            <a:r>
              <a:rPr 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3</a:t>
            </a:r>
            <a:r>
              <a:rPr lang="ru-RU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,5 </a:t>
            </a:r>
            <a:r>
              <a:rPr 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т, режим работы круглосуточный. </a:t>
            </a:r>
            <a:endParaRPr lang="ru-RU" altLang="ru-RU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63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3" t="28903" r="6591" b="21853"/>
          <a:stretch/>
        </p:blipFill>
        <p:spPr bwMode="auto">
          <a:xfrm>
            <a:off x="9601202" y="5372958"/>
            <a:ext cx="2507828" cy="1942242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Line 250"/>
          <p:cNvSpPr>
            <a:spLocks noChangeShapeType="1"/>
          </p:cNvSpPr>
          <p:nvPr/>
        </p:nvSpPr>
        <p:spPr bwMode="auto">
          <a:xfrm flipH="1" flipV="1">
            <a:off x="8394087" y="4573602"/>
            <a:ext cx="1125510" cy="73852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13" tIns="63957" rIns="127913" bIns="63957"/>
          <a:lstStyle/>
          <a:p>
            <a:endParaRPr lang="ru-RU"/>
          </a:p>
        </p:txBody>
      </p:sp>
      <p:sp>
        <p:nvSpPr>
          <p:cNvPr id="70" name="Line 251"/>
          <p:cNvSpPr>
            <a:spLocks noChangeShapeType="1"/>
          </p:cNvSpPr>
          <p:nvPr/>
        </p:nvSpPr>
        <p:spPr bwMode="auto">
          <a:xfrm>
            <a:off x="9519608" y="5312132"/>
            <a:ext cx="1" cy="2003068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13" tIns="63957" rIns="127913" bIns="63957"/>
          <a:lstStyle/>
          <a:p>
            <a:endParaRPr lang="ru-RU"/>
          </a:p>
        </p:txBody>
      </p:sp>
      <p:sp>
        <p:nvSpPr>
          <p:cNvPr id="71" name="Rectangle 112"/>
          <p:cNvSpPr>
            <a:spLocks noChangeArrowheads="1"/>
          </p:cNvSpPr>
          <p:nvPr/>
        </p:nvSpPr>
        <p:spPr bwMode="auto">
          <a:xfrm>
            <a:off x="8322173" y="4256077"/>
            <a:ext cx="97790" cy="30226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7891" tIns="63946" rIns="127891" bIns="63946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pic>
        <p:nvPicPr>
          <p:cNvPr id="72" name="Picture 15" descr="773013438"/>
          <p:cNvPicPr>
            <a:picLocks noChangeAspect="1" noChangeArrowheads="1" noCrop="1"/>
          </p:cNvPicPr>
          <p:nvPr/>
        </p:nvPicPr>
        <p:blipFill>
          <a:blip r:embed="rId4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913" y="4253197"/>
            <a:ext cx="302260" cy="30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7568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5198"/>
            <a:ext cx="304483" cy="30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51" tIns="45586" rIns="91151" bIns="45586"/>
          <a:lstStyle/>
          <a:p>
            <a:pPr defTabSz="912277"/>
            <a:endParaRPr lang="ru-RU" altLang="ru-RU">
              <a:solidFill>
                <a:srgbClr val="0070C0"/>
              </a:solidFill>
            </a:endParaRPr>
          </a:p>
        </p:txBody>
      </p:sp>
      <p:pic>
        <p:nvPicPr>
          <p:cNvPr id="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71" y="1131994"/>
            <a:ext cx="12059285" cy="8163984"/>
          </a:xfrm>
          <a:prstGeom prst="rect">
            <a:avLst/>
          </a:prstGeom>
          <a:solidFill>
            <a:srgbClr val="FFFFFF">
              <a:alpha val="0"/>
            </a:srgb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6158" r="24741" b="8182"/>
          <a:stretch>
            <a:fillRect/>
          </a:stretch>
        </p:blipFill>
        <p:spPr bwMode="auto">
          <a:xfrm>
            <a:off x="428966" y="1323491"/>
            <a:ext cx="12010389" cy="797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6" name="Полилиния 485"/>
          <p:cNvSpPr/>
          <p:nvPr/>
        </p:nvSpPr>
        <p:spPr>
          <a:xfrm>
            <a:off x="4367213" y="5209540"/>
            <a:ext cx="1680210" cy="1576493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FFFF0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87" name="Полилиния 486"/>
          <p:cNvSpPr/>
          <p:nvPr/>
        </p:nvSpPr>
        <p:spPr>
          <a:xfrm>
            <a:off x="8372181" y="3831622"/>
            <a:ext cx="1577975" cy="1380913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88" name="Полилиния 487"/>
          <p:cNvSpPr/>
          <p:nvPr/>
        </p:nvSpPr>
        <p:spPr>
          <a:xfrm>
            <a:off x="6845302" y="4323535"/>
            <a:ext cx="1749108" cy="1700953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89" name="Полилиния 488"/>
          <p:cNvSpPr/>
          <p:nvPr/>
        </p:nvSpPr>
        <p:spPr>
          <a:xfrm>
            <a:off x="9403400" y="2080260"/>
            <a:ext cx="1762442" cy="1849120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FFFF0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0" name="Полилиния 489"/>
          <p:cNvSpPr/>
          <p:nvPr/>
        </p:nvSpPr>
        <p:spPr>
          <a:xfrm>
            <a:off x="1151255" y="4833228"/>
            <a:ext cx="1626870" cy="966047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1" name="Полилиния 490"/>
          <p:cNvSpPr/>
          <p:nvPr/>
        </p:nvSpPr>
        <p:spPr>
          <a:xfrm>
            <a:off x="5685157" y="2412154"/>
            <a:ext cx="2193608" cy="1419438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FFFF0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2" name="Полилиния 491"/>
          <p:cNvSpPr/>
          <p:nvPr/>
        </p:nvSpPr>
        <p:spPr>
          <a:xfrm>
            <a:off x="8241032" y="3274484"/>
            <a:ext cx="1624648" cy="877147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FFFF0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3" name="Полилиния 492"/>
          <p:cNvSpPr/>
          <p:nvPr/>
        </p:nvSpPr>
        <p:spPr>
          <a:xfrm>
            <a:off x="5040653" y="3473027"/>
            <a:ext cx="1089025" cy="1102360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4" name="Полилиния 493"/>
          <p:cNvSpPr/>
          <p:nvPr/>
        </p:nvSpPr>
        <p:spPr>
          <a:xfrm>
            <a:off x="4282760" y="2053592"/>
            <a:ext cx="1353502" cy="174540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5" name="Полилиния 494"/>
          <p:cNvSpPr/>
          <p:nvPr/>
        </p:nvSpPr>
        <p:spPr>
          <a:xfrm>
            <a:off x="1784668" y="3360420"/>
            <a:ext cx="1884680" cy="1564640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6" name="Полилиния 495"/>
          <p:cNvSpPr/>
          <p:nvPr/>
        </p:nvSpPr>
        <p:spPr>
          <a:xfrm>
            <a:off x="6523061" y="5624407"/>
            <a:ext cx="1275715" cy="1176444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7" name="Полилиния 496"/>
          <p:cNvSpPr/>
          <p:nvPr/>
        </p:nvSpPr>
        <p:spPr>
          <a:xfrm>
            <a:off x="10683560" y="3793071"/>
            <a:ext cx="1611312" cy="1549824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FFFF0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8" name="Полилиния 497"/>
          <p:cNvSpPr/>
          <p:nvPr/>
        </p:nvSpPr>
        <p:spPr>
          <a:xfrm>
            <a:off x="7936550" y="4907280"/>
            <a:ext cx="1335722" cy="1363133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9" name="Полилиния 498"/>
          <p:cNvSpPr/>
          <p:nvPr/>
        </p:nvSpPr>
        <p:spPr>
          <a:xfrm>
            <a:off x="5925185" y="6205220"/>
            <a:ext cx="1289050" cy="1212004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FFFF0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00" name="Полилиния 499"/>
          <p:cNvSpPr/>
          <p:nvPr/>
        </p:nvSpPr>
        <p:spPr>
          <a:xfrm>
            <a:off x="5340668" y="2889251"/>
            <a:ext cx="1153477" cy="130386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01" name="Полилиния 500"/>
          <p:cNvSpPr/>
          <p:nvPr/>
        </p:nvSpPr>
        <p:spPr>
          <a:xfrm>
            <a:off x="3724910" y="2219542"/>
            <a:ext cx="889000" cy="1069762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02" name="Полилиния 501"/>
          <p:cNvSpPr/>
          <p:nvPr/>
        </p:nvSpPr>
        <p:spPr>
          <a:xfrm>
            <a:off x="2504781" y="4065693"/>
            <a:ext cx="1062355" cy="1425364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03" name="Полилиния 502"/>
          <p:cNvSpPr/>
          <p:nvPr/>
        </p:nvSpPr>
        <p:spPr>
          <a:xfrm>
            <a:off x="3887155" y="3727873"/>
            <a:ext cx="1620202" cy="948267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04" name="Прямоугольник 503"/>
          <p:cNvSpPr/>
          <p:nvPr/>
        </p:nvSpPr>
        <p:spPr>
          <a:xfrm>
            <a:off x="9441203" y="2061759"/>
            <a:ext cx="112458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932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505" name="Прямоугольник 504"/>
          <p:cNvSpPr/>
          <p:nvPr/>
        </p:nvSpPr>
        <p:spPr>
          <a:xfrm>
            <a:off x="6018530" y="2820371"/>
            <a:ext cx="82677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932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506" name="Прямоугольник 505"/>
          <p:cNvSpPr/>
          <p:nvPr/>
        </p:nvSpPr>
        <p:spPr>
          <a:xfrm>
            <a:off x="8263255" y="3456008"/>
            <a:ext cx="1140143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932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</a:t>
            </a:r>
          </a:p>
        </p:txBody>
      </p:sp>
      <p:sp>
        <p:nvSpPr>
          <p:cNvPr id="507" name="Прямоугольник 506"/>
          <p:cNvSpPr/>
          <p:nvPr/>
        </p:nvSpPr>
        <p:spPr>
          <a:xfrm>
            <a:off x="5013960" y="3756786"/>
            <a:ext cx="82677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932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508" name="Прямоугольник 507"/>
          <p:cNvSpPr/>
          <p:nvPr/>
        </p:nvSpPr>
        <p:spPr>
          <a:xfrm>
            <a:off x="2013585" y="3534247"/>
            <a:ext cx="1246823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509" name="Прямоугольник 508"/>
          <p:cNvSpPr/>
          <p:nvPr/>
        </p:nvSpPr>
        <p:spPr>
          <a:xfrm>
            <a:off x="8318841" y="5168815"/>
            <a:ext cx="67119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932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510" name="Прямоугольник 509"/>
          <p:cNvSpPr/>
          <p:nvPr/>
        </p:nvSpPr>
        <p:spPr>
          <a:xfrm>
            <a:off x="5974082" y="6567508"/>
            <a:ext cx="957898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932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511" name="Прямоугольник 510"/>
          <p:cNvSpPr/>
          <p:nvPr/>
        </p:nvSpPr>
        <p:spPr>
          <a:xfrm>
            <a:off x="4293872" y="3934586"/>
            <a:ext cx="949008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932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512" name="Полилиния 511"/>
          <p:cNvSpPr/>
          <p:nvPr/>
        </p:nvSpPr>
        <p:spPr>
          <a:xfrm>
            <a:off x="5576253" y="5010998"/>
            <a:ext cx="1651317" cy="1280160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13" name="Полилиния 512"/>
          <p:cNvSpPr/>
          <p:nvPr/>
        </p:nvSpPr>
        <p:spPr>
          <a:xfrm>
            <a:off x="2911475" y="4907280"/>
            <a:ext cx="1173480" cy="1315720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14" name="Полилиния 513"/>
          <p:cNvSpPr/>
          <p:nvPr/>
        </p:nvSpPr>
        <p:spPr>
          <a:xfrm>
            <a:off x="4647271" y="4151631"/>
            <a:ext cx="1898015" cy="1256453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FFFF0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15" name="Прямоугольник 514"/>
          <p:cNvSpPr/>
          <p:nvPr/>
        </p:nvSpPr>
        <p:spPr>
          <a:xfrm>
            <a:off x="5685155" y="5204085"/>
            <a:ext cx="1140143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516" name="Прямоугольник 515"/>
          <p:cNvSpPr/>
          <p:nvPr/>
        </p:nvSpPr>
        <p:spPr>
          <a:xfrm>
            <a:off x="4629470" y="5407362"/>
            <a:ext cx="1140142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932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517" name="Прямоугольник 516"/>
          <p:cNvSpPr/>
          <p:nvPr/>
        </p:nvSpPr>
        <p:spPr>
          <a:xfrm>
            <a:off x="4965067" y="4510955"/>
            <a:ext cx="1651318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932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 Слобода</a:t>
            </a:r>
          </a:p>
        </p:txBody>
      </p:sp>
      <p:sp>
        <p:nvSpPr>
          <p:cNvPr id="518" name="Полилиния 517"/>
          <p:cNvSpPr/>
          <p:nvPr/>
        </p:nvSpPr>
        <p:spPr>
          <a:xfrm>
            <a:off x="9078913" y="4939908"/>
            <a:ext cx="1013460" cy="1413509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19" name="Прямоугольник 518"/>
          <p:cNvSpPr/>
          <p:nvPr/>
        </p:nvSpPr>
        <p:spPr>
          <a:xfrm>
            <a:off x="9021128" y="5388099"/>
            <a:ext cx="1126807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913051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520" name="Полилиния 519"/>
          <p:cNvSpPr/>
          <p:nvPr/>
        </p:nvSpPr>
        <p:spPr>
          <a:xfrm>
            <a:off x="7529832" y="3624158"/>
            <a:ext cx="1517968" cy="1117176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FF0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21" name="Прямоугольник 520"/>
          <p:cNvSpPr/>
          <p:nvPr/>
        </p:nvSpPr>
        <p:spPr>
          <a:xfrm>
            <a:off x="7629843" y="3755304"/>
            <a:ext cx="96012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932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522" name="Полилиния 521"/>
          <p:cNvSpPr/>
          <p:nvPr/>
        </p:nvSpPr>
        <p:spPr>
          <a:xfrm>
            <a:off x="6154103" y="3390084"/>
            <a:ext cx="1644650" cy="1783927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23" name="Прямоугольник 522"/>
          <p:cNvSpPr/>
          <p:nvPr/>
        </p:nvSpPr>
        <p:spPr>
          <a:xfrm>
            <a:off x="6616385" y="4135806"/>
            <a:ext cx="989012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524" name="Полилиния 523"/>
          <p:cNvSpPr/>
          <p:nvPr/>
        </p:nvSpPr>
        <p:spPr>
          <a:xfrm>
            <a:off x="7507607" y="5722198"/>
            <a:ext cx="2255838" cy="1505373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25" name="Прямоугольник 524"/>
          <p:cNvSpPr/>
          <p:nvPr/>
        </p:nvSpPr>
        <p:spPr>
          <a:xfrm>
            <a:off x="8192135" y="6346739"/>
            <a:ext cx="130683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932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526" name="Полилиния 525"/>
          <p:cNvSpPr/>
          <p:nvPr/>
        </p:nvSpPr>
        <p:spPr>
          <a:xfrm>
            <a:off x="9670121" y="5811098"/>
            <a:ext cx="1675765" cy="1514262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FFFF0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27" name="Прямоугольник 526"/>
          <p:cNvSpPr/>
          <p:nvPr/>
        </p:nvSpPr>
        <p:spPr>
          <a:xfrm>
            <a:off x="9839031" y="6173384"/>
            <a:ext cx="112458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932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528" name="Прямоугольник 527"/>
          <p:cNvSpPr/>
          <p:nvPr/>
        </p:nvSpPr>
        <p:spPr>
          <a:xfrm>
            <a:off x="6549708" y="5980768"/>
            <a:ext cx="138684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932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529" name="Полилиния 528"/>
          <p:cNvSpPr/>
          <p:nvPr/>
        </p:nvSpPr>
        <p:spPr>
          <a:xfrm>
            <a:off x="3182622" y="5695526"/>
            <a:ext cx="1615758" cy="1935058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30" name="Полилиния 529"/>
          <p:cNvSpPr/>
          <p:nvPr/>
        </p:nvSpPr>
        <p:spPr>
          <a:xfrm>
            <a:off x="9525658" y="3701235"/>
            <a:ext cx="1569085" cy="1594273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31" name="Полилиния 530"/>
          <p:cNvSpPr/>
          <p:nvPr/>
        </p:nvSpPr>
        <p:spPr>
          <a:xfrm>
            <a:off x="9956800" y="4936915"/>
            <a:ext cx="1617980" cy="1185333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32" name="Полилиния 531"/>
          <p:cNvSpPr/>
          <p:nvPr/>
        </p:nvSpPr>
        <p:spPr>
          <a:xfrm>
            <a:off x="10319091" y="6857184"/>
            <a:ext cx="1000125" cy="930487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33" name="Полилиния 532"/>
          <p:cNvSpPr/>
          <p:nvPr/>
        </p:nvSpPr>
        <p:spPr>
          <a:xfrm>
            <a:off x="428966" y="6646758"/>
            <a:ext cx="1462405" cy="1158662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34" name="Полилиния 533"/>
          <p:cNvSpPr/>
          <p:nvPr/>
        </p:nvSpPr>
        <p:spPr>
          <a:xfrm>
            <a:off x="3187067" y="2474411"/>
            <a:ext cx="1580198" cy="1772073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35" name="Прямоугольник 534"/>
          <p:cNvSpPr/>
          <p:nvPr/>
        </p:nvSpPr>
        <p:spPr>
          <a:xfrm>
            <a:off x="10952480" y="3970146"/>
            <a:ext cx="1140143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932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536" name="Прямоугольник 535"/>
          <p:cNvSpPr/>
          <p:nvPr/>
        </p:nvSpPr>
        <p:spPr>
          <a:xfrm>
            <a:off x="9812340" y="4193589"/>
            <a:ext cx="1140142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537" name="Прямоугольник 536"/>
          <p:cNvSpPr/>
          <p:nvPr/>
        </p:nvSpPr>
        <p:spPr>
          <a:xfrm>
            <a:off x="10290175" y="5111026"/>
            <a:ext cx="1140143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932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538" name="Прямоугольник 537"/>
          <p:cNvSpPr/>
          <p:nvPr/>
        </p:nvSpPr>
        <p:spPr>
          <a:xfrm>
            <a:off x="10481333" y="7123133"/>
            <a:ext cx="67119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932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  <p:sp>
        <p:nvSpPr>
          <p:cNvPr id="539" name="Прямоугольник 538"/>
          <p:cNvSpPr/>
          <p:nvPr/>
        </p:nvSpPr>
        <p:spPr>
          <a:xfrm>
            <a:off x="3689350" y="6109386"/>
            <a:ext cx="82677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540" name="Полилиния 539"/>
          <p:cNvSpPr/>
          <p:nvPr/>
        </p:nvSpPr>
        <p:spPr>
          <a:xfrm>
            <a:off x="5349558" y="6714914"/>
            <a:ext cx="1706880" cy="1585384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41" name="Полилиния 540"/>
          <p:cNvSpPr/>
          <p:nvPr/>
        </p:nvSpPr>
        <p:spPr>
          <a:xfrm rot="21340596">
            <a:off x="2095820" y="5985933"/>
            <a:ext cx="1353502" cy="1532044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FFFF0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42" name="Полилиния 541"/>
          <p:cNvSpPr/>
          <p:nvPr/>
        </p:nvSpPr>
        <p:spPr>
          <a:xfrm>
            <a:off x="4369435" y="6231922"/>
            <a:ext cx="1155700" cy="15942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43" name="Прямоугольник 542"/>
          <p:cNvSpPr/>
          <p:nvPr/>
        </p:nvSpPr>
        <p:spPr>
          <a:xfrm>
            <a:off x="4458358" y="6487497"/>
            <a:ext cx="151574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932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544" name="Полилиния 543"/>
          <p:cNvSpPr/>
          <p:nvPr/>
        </p:nvSpPr>
        <p:spPr>
          <a:xfrm>
            <a:off x="6869771" y="6543040"/>
            <a:ext cx="1480185" cy="1105324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45" name="Полилиния 544"/>
          <p:cNvSpPr/>
          <p:nvPr/>
        </p:nvSpPr>
        <p:spPr>
          <a:xfrm>
            <a:off x="8007670" y="6871971"/>
            <a:ext cx="1735772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46" name="Полилиния 545"/>
          <p:cNvSpPr/>
          <p:nvPr/>
        </p:nvSpPr>
        <p:spPr>
          <a:xfrm>
            <a:off x="9341168" y="6919415"/>
            <a:ext cx="1173480" cy="1487593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FFFF0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47" name="Прямоугольник 546"/>
          <p:cNvSpPr/>
          <p:nvPr/>
        </p:nvSpPr>
        <p:spPr>
          <a:xfrm>
            <a:off x="9523413" y="7345382"/>
            <a:ext cx="96012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932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548" name="Полилиния 547"/>
          <p:cNvSpPr/>
          <p:nvPr/>
        </p:nvSpPr>
        <p:spPr>
          <a:xfrm>
            <a:off x="10147729" y="7542148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49" name="Прямоугольник 548"/>
          <p:cNvSpPr/>
          <p:nvPr/>
        </p:nvSpPr>
        <p:spPr>
          <a:xfrm>
            <a:off x="3082631" y="3094483"/>
            <a:ext cx="124904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932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550" name="Полилиния 549"/>
          <p:cNvSpPr/>
          <p:nvPr/>
        </p:nvSpPr>
        <p:spPr>
          <a:xfrm rot="21436068">
            <a:off x="1769110" y="5162126"/>
            <a:ext cx="1422400" cy="1010498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51" name="Прямоугольник 550"/>
          <p:cNvSpPr/>
          <p:nvPr/>
        </p:nvSpPr>
        <p:spPr>
          <a:xfrm>
            <a:off x="2266950" y="5394028"/>
            <a:ext cx="82677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932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552" name="Полилиния 551"/>
          <p:cNvSpPr/>
          <p:nvPr/>
        </p:nvSpPr>
        <p:spPr>
          <a:xfrm>
            <a:off x="1324633" y="5793318"/>
            <a:ext cx="1409065" cy="1437216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53" name="Прямоугольник 552"/>
          <p:cNvSpPr/>
          <p:nvPr/>
        </p:nvSpPr>
        <p:spPr>
          <a:xfrm>
            <a:off x="1466850" y="6066700"/>
            <a:ext cx="82677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932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554" name="Полилиния 553"/>
          <p:cNvSpPr/>
          <p:nvPr/>
        </p:nvSpPr>
        <p:spPr>
          <a:xfrm>
            <a:off x="3433765" y="4299798"/>
            <a:ext cx="1629092" cy="1469813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55" name="Прямоугольник 554"/>
          <p:cNvSpPr/>
          <p:nvPr/>
        </p:nvSpPr>
        <p:spPr>
          <a:xfrm>
            <a:off x="3744913" y="4737360"/>
            <a:ext cx="82677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556" name="Полилиния 555"/>
          <p:cNvSpPr/>
          <p:nvPr/>
        </p:nvSpPr>
        <p:spPr>
          <a:xfrm>
            <a:off x="3184269" y="3793925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51" tIns="45634" rIns="91251" bIns="45634" anchor="ctr"/>
          <a:lstStyle/>
          <a:p>
            <a:pPr algn="ctr" defTabSz="913051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57" name="Прямоугольник 556"/>
          <p:cNvSpPr/>
          <p:nvPr/>
        </p:nvSpPr>
        <p:spPr>
          <a:xfrm>
            <a:off x="3300413" y="3765385"/>
            <a:ext cx="771207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558" name="Прямоугольник 557"/>
          <p:cNvSpPr/>
          <p:nvPr/>
        </p:nvSpPr>
        <p:spPr>
          <a:xfrm>
            <a:off x="508976" y="6886066"/>
            <a:ext cx="163131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932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559" name="Полилиния 558"/>
          <p:cNvSpPr/>
          <p:nvPr/>
        </p:nvSpPr>
        <p:spPr>
          <a:xfrm>
            <a:off x="4953955" y="1671320"/>
            <a:ext cx="1175702" cy="1256453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60" name="Прямоугольник 559"/>
          <p:cNvSpPr/>
          <p:nvPr/>
        </p:nvSpPr>
        <p:spPr>
          <a:xfrm>
            <a:off x="5162870" y="2088430"/>
            <a:ext cx="873442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932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561" name="Прямоугольник 560"/>
          <p:cNvSpPr/>
          <p:nvPr/>
        </p:nvSpPr>
        <p:spPr>
          <a:xfrm>
            <a:off x="7085353" y="6915699"/>
            <a:ext cx="115125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932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562" name="Прямоугольник 561"/>
          <p:cNvSpPr/>
          <p:nvPr/>
        </p:nvSpPr>
        <p:spPr>
          <a:xfrm>
            <a:off x="7369810" y="4737358"/>
            <a:ext cx="1424623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563" name="Прямоугольник 562"/>
          <p:cNvSpPr/>
          <p:nvPr/>
        </p:nvSpPr>
        <p:spPr>
          <a:xfrm>
            <a:off x="3620455" y="2483275"/>
            <a:ext cx="1006792" cy="40011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932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Большая. Атня</a:t>
            </a:r>
          </a:p>
        </p:txBody>
      </p:sp>
      <p:sp>
        <p:nvSpPr>
          <p:cNvPr id="564" name="Прямоугольник 563"/>
          <p:cNvSpPr/>
          <p:nvPr/>
        </p:nvSpPr>
        <p:spPr>
          <a:xfrm>
            <a:off x="680108" y="4961383"/>
            <a:ext cx="179133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932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Кайбицы</a:t>
            </a:r>
          </a:p>
        </p:txBody>
      </p:sp>
      <p:sp>
        <p:nvSpPr>
          <p:cNvPr id="565" name="Прямоугольник 564"/>
          <p:cNvSpPr/>
          <p:nvPr/>
        </p:nvSpPr>
        <p:spPr>
          <a:xfrm>
            <a:off x="8625523" y="3928371"/>
            <a:ext cx="1918017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566" name="Прямоугольник 565"/>
          <p:cNvSpPr/>
          <p:nvPr/>
        </p:nvSpPr>
        <p:spPr>
          <a:xfrm>
            <a:off x="2778125" y="4432138"/>
            <a:ext cx="1469073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 Услон</a:t>
            </a:r>
          </a:p>
        </p:txBody>
      </p:sp>
      <p:sp>
        <p:nvSpPr>
          <p:cNvPr id="567" name="Прямоугольник 566"/>
          <p:cNvSpPr/>
          <p:nvPr/>
        </p:nvSpPr>
        <p:spPr>
          <a:xfrm>
            <a:off x="5349558" y="7200179"/>
            <a:ext cx="96012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932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568" name="Прямоугольник 567"/>
          <p:cNvSpPr/>
          <p:nvPr/>
        </p:nvSpPr>
        <p:spPr>
          <a:xfrm>
            <a:off x="8156575" y="7287597"/>
            <a:ext cx="130683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932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569" name="Прямоугольник 568"/>
          <p:cNvSpPr/>
          <p:nvPr/>
        </p:nvSpPr>
        <p:spPr>
          <a:xfrm>
            <a:off x="4551680" y="2682577"/>
            <a:ext cx="633413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932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570" name="Прямоугольник 569"/>
          <p:cNvSpPr/>
          <p:nvPr/>
        </p:nvSpPr>
        <p:spPr>
          <a:xfrm>
            <a:off x="3000375" y="5697480"/>
            <a:ext cx="1646873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 Устье</a:t>
            </a:r>
          </a:p>
        </p:txBody>
      </p:sp>
      <p:sp>
        <p:nvSpPr>
          <p:cNvPr id="571" name="Прямоугольник 570"/>
          <p:cNvSpPr/>
          <p:nvPr/>
        </p:nvSpPr>
        <p:spPr>
          <a:xfrm>
            <a:off x="2591435" y="6256357"/>
            <a:ext cx="811213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932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572" name="Прямоугольник 571"/>
          <p:cNvSpPr/>
          <p:nvPr/>
        </p:nvSpPr>
        <p:spPr>
          <a:xfrm>
            <a:off x="10439106" y="8167416"/>
            <a:ext cx="671195" cy="21544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913051">
              <a:defRPr/>
            </a:pPr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573" name="Овал 572"/>
          <p:cNvSpPr>
            <a:spLocks noChangeAspect="1"/>
          </p:cNvSpPr>
          <p:nvPr/>
        </p:nvSpPr>
        <p:spPr>
          <a:xfrm>
            <a:off x="10091738" y="6347013"/>
            <a:ext cx="416681" cy="402631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74" name="Овал 573"/>
          <p:cNvSpPr>
            <a:spLocks noChangeAspect="1"/>
          </p:cNvSpPr>
          <p:nvPr/>
        </p:nvSpPr>
        <p:spPr>
          <a:xfrm>
            <a:off x="6229703" y="6803619"/>
            <a:ext cx="412037" cy="42249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75" name="Овал 574"/>
          <p:cNvSpPr>
            <a:spLocks noChangeAspect="1"/>
          </p:cNvSpPr>
          <p:nvPr/>
        </p:nvSpPr>
        <p:spPr>
          <a:xfrm>
            <a:off x="4953682" y="5593822"/>
            <a:ext cx="444765" cy="47287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76" name="Овал 575"/>
          <p:cNvSpPr>
            <a:spLocks noChangeAspect="1"/>
          </p:cNvSpPr>
          <p:nvPr/>
        </p:nvSpPr>
        <p:spPr>
          <a:xfrm>
            <a:off x="5574317" y="4707342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77" name="Овал 576"/>
          <p:cNvSpPr>
            <a:spLocks noChangeAspect="1"/>
          </p:cNvSpPr>
          <p:nvPr/>
        </p:nvSpPr>
        <p:spPr>
          <a:xfrm>
            <a:off x="6251262" y="3015392"/>
            <a:ext cx="437847" cy="39190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78" name="Овал 577"/>
          <p:cNvSpPr>
            <a:spLocks noChangeAspect="1"/>
          </p:cNvSpPr>
          <p:nvPr/>
        </p:nvSpPr>
        <p:spPr>
          <a:xfrm>
            <a:off x="6048206" y="5382686"/>
            <a:ext cx="437847" cy="3781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79" name="Овал 578"/>
          <p:cNvSpPr>
            <a:spLocks noChangeAspect="1"/>
          </p:cNvSpPr>
          <p:nvPr/>
        </p:nvSpPr>
        <p:spPr>
          <a:xfrm>
            <a:off x="2406614" y="3771011"/>
            <a:ext cx="437847" cy="4391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80" name="Овал 579"/>
          <p:cNvSpPr>
            <a:spLocks noChangeAspect="1"/>
          </p:cNvSpPr>
          <p:nvPr/>
        </p:nvSpPr>
        <p:spPr>
          <a:xfrm>
            <a:off x="3078163" y="3937157"/>
            <a:ext cx="437847" cy="4391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81" name="Овал 580"/>
          <p:cNvSpPr>
            <a:spLocks noChangeAspect="1"/>
          </p:cNvSpPr>
          <p:nvPr/>
        </p:nvSpPr>
        <p:spPr>
          <a:xfrm>
            <a:off x="2911475" y="4652976"/>
            <a:ext cx="437847" cy="4391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82" name="Овал 581"/>
          <p:cNvSpPr>
            <a:spLocks noChangeAspect="1"/>
          </p:cNvSpPr>
          <p:nvPr/>
        </p:nvSpPr>
        <p:spPr>
          <a:xfrm>
            <a:off x="4084955" y="5049280"/>
            <a:ext cx="437847" cy="4391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83" name="Овал 582"/>
          <p:cNvSpPr>
            <a:spLocks noChangeAspect="1"/>
          </p:cNvSpPr>
          <p:nvPr/>
        </p:nvSpPr>
        <p:spPr>
          <a:xfrm>
            <a:off x="3904925" y="6310531"/>
            <a:ext cx="437847" cy="4391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84" name="Овал 583"/>
          <p:cNvSpPr>
            <a:spLocks noChangeAspect="1"/>
          </p:cNvSpPr>
          <p:nvPr/>
        </p:nvSpPr>
        <p:spPr>
          <a:xfrm>
            <a:off x="3348181" y="5875827"/>
            <a:ext cx="437847" cy="4391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85" name="Овал 584"/>
          <p:cNvSpPr>
            <a:spLocks noChangeAspect="1"/>
          </p:cNvSpPr>
          <p:nvPr/>
        </p:nvSpPr>
        <p:spPr>
          <a:xfrm>
            <a:off x="2853350" y="6446758"/>
            <a:ext cx="437847" cy="4391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86" name="Овал 585"/>
          <p:cNvSpPr>
            <a:spLocks noChangeAspect="1"/>
          </p:cNvSpPr>
          <p:nvPr/>
        </p:nvSpPr>
        <p:spPr>
          <a:xfrm>
            <a:off x="8482142" y="3671579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87" name="Овал 586"/>
          <p:cNvSpPr>
            <a:spLocks noChangeAspect="1"/>
          </p:cNvSpPr>
          <p:nvPr/>
        </p:nvSpPr>
        <p:spPr>
          <a:xfrm>
            <a:off x="9829890" y="2275841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88" name="Овал 587"/>
          <p:cNvSpPr>
            <a:spLocks noChangeAspect="1"/>
          </p:cNvSpPr>
          <p:nvPr/>
        </p:nvSpPr>
        <p:spPr>
          <a:xfrm>
            <a:off x="9812361" y="7636017"/>
            <a:ext cx="416681" cy="402631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89" name="Овал 588"/>
          <p:cNvSpPr>
            <a:spLocks noChangeAspect="1"/>
          </p:cNvSpPr>
          <p:nvPr/>
        </p:nvSpPr>
        <p:spPr>
          <a:xfrm>
            <a:off x="10206266" y="4507967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90" name="Овал 589"/>
          <p:cNvSpPr>
            <a:spLocks noChangeAspect="1"/>
          </p:cNvSpPr>
          <p:nvPr/>
        </p:nvSpPr>
        <p:spPr>
          <a:xfrm>
            <a:off x="8973331" y="4168019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91" name="Овал 590"/>
          <p:cNvSpPr>
            <a:spLocks noChangeAspect="1"/>
          </p:cNvSpPr>
          <p:nvPr/>
        </p:nvSpPr>
        <p:spPr>
          <a:xfrm>
            <a:off x="9512286" y="4239139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92" name="Овал 591"/>
          <p:cNvSpPr>
            <a:spLocks noChangeAspect="1"/>
          </p:cNvSpPr>
          <p:nvPr/>
        </p:nvSpPr>
        <p:spPr>
          <a:xfrm>
            <a:off x="8525006" y="4354488"/>
            <a:ext cx="437847" cy="430608"/>
          </a:xfrm>
          <a:prstGeom prst="ellipse">
            <a:avLst/>
          </a:prstGeom>
          <a:solidFill>
            <a:srgbClr val="FFFF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93" name="Овал 592"/>
          <p:cNvSpPr>
            <a:spLocks noChangeAspect="1"/>
          </p:cNvSpPr>
          <p:nvPr/>
        </p:nvSpPr>
        <p:spPr>
          <a:xfrm>
            <a:off x="6931963" y="4396193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94" name="Овал 593"/>
          <p:cNvSpPr>
            <a:spLocks noChangeAspect="1"/>
          </p:cNvSpPr>
          <p:nvPr/>
        </p:nvSpPr>
        <p:spPr>
          <a:xfrm>
            <a:off x="3604888" y="5012324"/>
            <a:ext cx="437847" cy="439113"/>
          </a:xfrm>
          <a:prstGeom prst="ellipse">
            <a:avLst/>
          </a:prstGeom>
          <a:solidFill>
            <a:srgbClr val="FFFF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95" name="Овал 594"/>
          <p:cNvSpPr>
            <a:spLocks noChangeAspect="1"/>
          </p:cNvSpPr>
          <p:nvPr/>
        </p:nvSpPr>
        <p:spPr>
          <a:xfrm>
            <a:off x="7719855" y="3920499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96" name="Овал 595"/>
          <p:cNvSpPr>
            <a:spLocks noChangeAspect="1"/>
          </p:cNvSpPr>
          <p:nvPr/>
        </p:nvSpPr>
        <p:spPr>
          <a:xfrm>
            <a:off x="7605395" y="4968119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5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11" y="7738032"/>
            <a:ext cx="4431631" cy="152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0" name="Прямоугольник 599"/>
          <p:cNvSpPr/>
          <p:nvPr/>
        </p:nvSpPr>
        <p:spPr>
          <a:xfrm>
            <a:off x="428946" y="1170096"/>
            <a:ext cx="11865927" cy="66849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322" tIns="45666" rIns="91322" bIns="45666" rtlCol="0" anchor="ctr"/>
          <a:lstStyle/>
          <a:p>
            <a:pPr algn="ctr" defTabSz="9135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kern="0" dirty="0">
                <a:solidFill>
                  <a:sysClr val="windowText" lastClr="000000"/>
                </a:solidFill>
                <a:cs typeface="Times New Roman" pitchFamily="18" charset="0"/>
              </a:rPr>
              <a:t>На учет взято 101 место массового выхода людей на лед и 5 участков возможного отрыва льдин с рыбаками</a:t>
            </a:r>
          </a:p>
        </p:txBody>
      </p:sp>
      <p:sp>
        <p:nvSpPr>
          <p:cNvPr id="120" name="Заголовок 1"/>
          <p:cNvSpPr txBox="1">
            <a:spLocks/>
          </p:cNvSpPr>
          <p:nvPr/>
        </p:nvSpPr>
        <p:spPr>
          <a:xfrm>
            <a:off x="3036" y="941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10" tIns="32602" rIns="65210" bIns="32602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>
                <a:solidFill>
                  <a:srgbClr val="000000"/>
                </a:solidFill>
              </a:rPr>
              <a:t>МОДЕЛЬ РАЗВИТИЯ ОБСТАНОВКИ</a:t>
            </a:r>
          </a:p>
          <a:p>
            <a:r>
              <a:rPr lang="ru-RU" altLang="ru-RU" dirty="0">
                <a:solidFill>
                  <a:srgbClr val="000000"/>
                </a:solidFill>
              </a:rPr>
              <a:t>(</a:t>
            </a:r>
            <a:r>
              <a:rPr lang="ru-RU" dirty="0">
                <a:solidFill>
                  <a:srgbClr val="000000"/>
                </a:solidFill>
              </a:rPr>
              <a:t>МЕСТА МАССОВОГО ВЫХОДА ЛЮДЕЙ НА ВОДУ</a:t>
            </a:r>
          </a:p>
          <a:p>
            <a:r>
              <a:rPr lang="ru-RU" dirty="0">
                <a:solidFill>
                  <a:srgbClr val="000000"/>
                </a:solidFill>
              </a:rPr>
              <a:t> И УЧАСТКИ ВОЗМОЖНОГО ОТРЫВА ЛЬДИН</a:t>
            </a:r>
            <a:r>
              <a:rPr lang="ru-RU" altLang="ru-RU" dirty="0">
                <a:solidFill>
                  <a:srgbClr val="000000"/>
                </a:solidFill>
              </a:rPr>
              <a:t>) 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49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29" y="1133474"/>
            <a:ext cx="12058649" cy="816292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9" name="Полилиния 288"/>
          <p:cNvSpPr/>
          <p:nvPr/>
        </p:nvSpPr>
        <p:spPr>
          <a:xfrm>
            <a:off x="9525378" y="3701204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5" name="Заголовок 1"/>
          <p:cNvSpPr txBox="1">
            <a:spLocks/>
          </p:cNvSpPr>
          <p:nvPr/>
        </p:nvSpPr>
        <p:spPr>
          <a:xfrm>
            <a:off x="-11724" y="943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086" tIns="32530" rIns="65086" bIns="32530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>
                <a:solidFill>
                  <a:srgbClr val="000000"/>
                </a:solidFill>
              </a:rPr>
              <a:t>МОДЕЛЬ РАЗВИТИЯ </a:t>
            </a:r>
            <a:r>
              <a:rPr lang="ru-RU" altLang="ru-RU" dirty="0" smtClean="0">
                <a:solidFill>
                  <a:srgbClr val="000000"/>
                </a:solidFill>
              </a:rPr>
              <a:t>ОБСТАНОВКИ</a:t>
            </a:r>
          </a:p>
          <a:p>
            <a:r>
              <a:rPr lang="ru-RU" altLang="ru-RU" dirty="0" smtClean="0">
                <a:solidFill>
                  <a:srgbClr val="000000"/>
                </a:solidFill>
              </a:rPr>
              <a:t>(ПРОИСШЕСТВИЯ НА ВОДНЫХ ОБЪЕКТАХ)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49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174" tIns="45597" rIns="91174" bIns="45597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70C0"/>
              </a:solidFill>
            </a:endParaRPr>
          </a:p>
        </p:txBody>
      </p:sp>
      <p:sp>
        <p:nvSpPr>
          <p:cNvPr id="146" name="Полилиния 145"/>
          <p:cNvSpPr/>
          <p:nvPr/>
        </p:nvSpPr>
        <p:spPr>
          <a:xfrm>
            <a:off x="8372027" y="383219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7" name="Полилиния 146"/>
          <p:cNvSpPr/>
          <p:nvPr/>
        </p:nvSpPr>
        <p:spPr>
          <a:xfrm>
            <a:off x="6845270" y="4323965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8" name="Полилиния 147"/>
          <p:cNvSpPr/>
          <p:nvPr/>
        </p:nvSpPr>
        <p:spPr>
          <a:xfrm>
            <a:off x="9404303" y="2078796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9" name="Полилиния 148"/>
          <p:cNvSpPr/>
          <p:nvPr/>
        </p:nvSpPr>
        <p:spPr>
          <a:xfrm>
            <a:off x="1152223" y="4832831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0" name="Полилиния 149"/>
          <p:cNvSpPr/>
          <p:nvPr/>
        </p:nvSpPr>
        <p:spPr>
          <a:xfrm>
            <a:off x="5685382" y="2412147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1" name="Полилиния 150"/>
          <p:cNvSpPr/>
          <p:nvPr/>
        </p:nvSpPr>
        <p:spPr>
          <a:xfrm>
            <a:off x="8240531" y="3275791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2" name="Полилиния 151"/>
          <p:cNvSpPr/>
          <p:nvPr/>
        </p:nvSpPr>
        <p:spPr>
          <a:xfrm>
            <a:off x="5040727" y="3474048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3" name="Полилиния 152"/>
          <p:cNvSpPr/>
          <p:nvPr/>
        </p:nvSpPr>
        <p:spPr>
          <a:xfrm>
            <a:off x="4281881" y="2054258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4" name="Полилиния 153"/>
          <p:cNvSpPr/>
          <p:nvPr/>
        </p:nvSpPr>
        <p:spPr>
          <a:xfrm>
            <a:off x="1783706" y="3360754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5" name="Полилиния 154"/>
          <p:cNvSpPr/>
          <p:nvPr/>
        </p:nvSpPr>
        <p:spPr>
          <a:xfrm>
            <a:off x="6522064" y="5622962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6" name="Полилиния 155"/>
          <p:cNvSpPr/>
          <p:nvPr/>
        </p:nvSpPr>
        <p:spPr>
          <a:xfrm>
            <a:off x="10682676" y="3793521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7" name="Полилиния 156"/>
          <p:cNvSpPr/>
          <p:nvPr/>
        </p:nvSpPr>
        <p:spPr>
          <a:xfrm>
            <a:off x="7937212" y="4906245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8" name="Полилиния 157"/>
          <p:cNvSpPr/>
          <p:nvPr/>
        </p:nvSpPr>
        <p:spPr>
          <a:xfrm>
            <a:off x="5925516" y="6204918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9" name="Полилиния 158"/>
          <p:cNvSpPr/>
          <p:nvPr/>
        </p:nvSpPr>
        <p:spPr>
          <a:xfrm>
            <a:off x="5341665" y="2890680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0" name="Полилиния 159"/>
          <p:cNvSpPr/>
          <p:nvPr/>
        </p:nvSpPr>
        <p:spPr>
          <a:xfrm>
            <a:off x="3725543" y="2220301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1" name="Полилиния 160"/>
          <p:cNvSpPr/>
          <p:nvPr/>
        </p:nvSpPr>
        <p:spPr>
          <a:xfrm>
            <a:off x="2504982" y="4065735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2" name="Полилиния 161"/>
          <p:cNvSpPr/>
          <p:nvPr/>
        </p:nvSpPr>
        <p:spPr>
          <a:xfrm>
            <a:off x="3878631" y="3735227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3" name="Прямоугольник 162"/>
          <p:cNvSpPr/>
          <p:nvPr/>
        </p:nvSpPr>
        <p:spPr>
          <a:xfrm>
            <a:off x="9743796" y="2054307"/>
            <a:ext cx="822290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164" name="Прямоугольник 163"/>
          <p:cNvSpPr/>
          <p:nvPr/>
        </p:nvSpPr>
        <p:spPr>
          <a:xfrm>
            <a:off x="6096027" y="2800985"/>
            <a:ext cx="748215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165" name="Прямоугольник 164"/>
          <p:cNvSpPr/>
          <p:nvPr/>
        </p:nvSpPr>
        <p:spPr>
          <a:xfrm>
            <a:off x="8689569" y="3429000"/>
            <a:ext cx="1140245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</a:t>
            </a:r>
          </a:p>
        </p:txBody>
      </p:sp>
      <p:sp>
        <p:nvSpPr>
          <p:cNvPr id="167" name="Прямоугольник 166"/>
          <p:cNvSpPr/>
          <p:nvPr/>
        </p:nvSpPr>
        <p:spPr>
          <a:xfrm>
            <a:off x="2105434" y="3429000"/>
            <a:ext cx="124736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168" name="Прямоугольник 167"/>
          <p:cNvSpPr/>
          <p:nvPr/>
        </p:nvSpPr>
        <p:spPr>
          <a:xfrm>
            <a:off x="8318498" y="5202495"/>
            <a:ext cx="67166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169" name="Прямоугольник 168"/>
          <p:cNvSpPr/>
          <p:nvPr/>
        </p:nvSpPr>
        <p:spPr>
          <a:xfrm>
            <a:off x="5973286" y="6560560"/>
            <a:ext cx="959511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171" name="Полилиния 170"/>
          <p:cNvSpPr/>
          <p:nvPr/>
        </p:nvSpPr>
        <p:spPr>
          <a:xfrm>
            <a:off x="5576483" y="5011549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2" name="Полилиния 171"/>
          <p:cNvSpPr/>
          <p:nvPr/>
        </p:nvSpPr>
        <p:spPr>
          <a:xfrm>
            <a:off x="4367896" y="5223483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3" name="Полилиния 172"/>
          <p:cNvSpPr/>
          <p:nvPr/>
        </p:nvSpPr>
        <p:spPr>
          <a:xfrm>
            <a:off x="2912420" y="4906804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4" name="Полилиния 173"/>
          <p:cNvSpPr/>
          <p:nvPr/>
        </p:nvSpPr>
        <p:spPr>
          <a:xfrm>
            <a:off x="4647949" y="4152022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5" name="Прямоугольник 174"/>
          <p:cNvSpPr/>
          <p:nvPr/>
        </p:nvSpPr>
        <p:spPr>
          <a:xfrm>
            <a:off x="5946687" y="5181623"/>
            <a:ext cx="96375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177" name="Прямоугольник 176"/>
          <p:cNvSpPr/>
          <p:nvPr/>
        </p:nvSpPr>
        <p:spPr>
          <a:xfrm>
            <a:off x="4974291" y="4658446"/>
            <a:ext cx="134332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 Слобода</a:t>
            </a:r>
          </a:p>
        </p:txBody>
      </p:sp>
      <p:sp>
        <p:nvSpPr>
          <p:cNvPr id="178" name="Полилиния 177"/>
          <p:cNvSpPr/>
          <p:nvPr/>
        </p:nvSpPr>
        <p:spPr>
          <a:xfrm>
            <a:off x="9079566" y="4938467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9" name="Прямоугольник 178"/>
          <p:cNvSpPr/>
          <p:nvPr/>
        </p:nvSpPr>
        <p:spPr>
          <a:xfrm>
            <a:off x="9022013" y="5388490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180" name="Полилиния 179"/>
          <p:cNvSpPr/>
          <p:nvPr/>
        </p:nvSpPr>
        <p:spPr>
          <a:xfrm>
            <a:off x="7528951" y="3623834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2" name="Полилиния 181"/>
          <p:cNvSpPr/>
          <p:nvPr/>
        </p:nvSpPr>
        <p:spPr>
          <a:xfrm>
            <a:off x="6154181" y="3391388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3" name="Прямоугольник 182"/>
          <p:cNvSpPr/>
          <p:nvPr/>
        </p:nvSpPr>
        <p:spPr>
          <a:xfrm>
            <a:off x="6615394" y="4135336"/>
            <a:ext cx="98905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184" name="Полилиния 183"/>
          <p:cNvSpPr/>
          <p:nvPr/>
        </p:nvSpPr>
        <p:spPr>
          <a:xfrm>
            <a:off x="7508499" y="5721119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5" name="Прямоугольник 184"/>
          <p:cNvSpPr/>
          <p:nvPr/>
        </p:nvSpPr>
        <p:spPr>
          <a:xfrm>
            <a:off x="8318499" y="6232219"/>
            <a:ext cx="1179571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186" name="Полилиния 185"/>
          <p:cNvSpPr/>
          <p:nvPr/>
        </p:nvSpPr>
        <p:spPr>
          <a:xfrm>
            <a:off x="9657472" y="5907708"/>
            <a:ext cx="1609832" cy="1417015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7" name="Прямоугольник 186"/>
          <p:cNvSpPr/>
          <p:nvPr/>
        </p:nvSpPr>
        <p:spPr>
          <a:xfrm>
            <a:off x="9763517" y="6467485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188" name="Прямоугольник 187"/>
          <p:cNvSpPr/>
          <p:nvPr/>
        </p:nvSpPr>
        <p:spPr>
          <a:xfrm>
            <a:off x="6548992" y="5980581"/>
            <a:ext cx="138826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189" name="Полилиния 188"/>
          <p:cNvSpPr/>
          <p:nvPr/>
        </p:nvSpPr>
        <p:spPr>
          <a:xfrm>
            <a:off x="3183350" y="5694075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1" name="Полилиния 190"/>
          <p:cNvSpPr/>
          <p:nvPr/>
        </p:nvSpPr>
        <p:spPr>
          <a:xfrm>
            <a:off x="9956629" y="4936754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2" name="Полилиния 191"/>
          <p:cNvSpPr/>
          <p:nvPr/>
        </p:nvSpPr>
        <p:spPr>
          <a:xfrm>
            <a:off x="10320103" y="6857724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3" name="Полилиния 192"/>
          <p:cNvSpPr/>
          <p:nvPr/>
        </p:nvSpPr>
        <p:spPr>
          <a:xfrm>
            <a:off x="428809" y="6647073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4" name="Полилиния 193"/>
          <p:cNvSpPr/>
          <p:nvPr/>
        </p:nvSpPr>
        <p:spPr>
          <a:xfrm>
            <a:off x="3186577" y="2474713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5" name="Прямоугольник 194"/>
          <p:cNvSpPr/>
          <p:nvPr/>
        </p:nvSpPr>
        <p:spPr>
          <a:xfrm>
            <a:off x="10951578" y="3962574"/>
            <a:ext cx="1140245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196" name="Прямоугольник 195"/>
          <p:cNvSpPr/>
          <p:nvPr/>
        </p:nvSpPr>
        <p:spPr>
          <a:xfrm>
            <a:off x="9811333" y="4194134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197" name="Прямоугольник 196"/>
          <p:cNvSpPr/>
          <p:nvPr/>
        </p:nvSpPr>
        <p:spPr>
          <a:xfrm>
            <a:off x="10284054" y="5243504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199" name="Прямоугольник 198"/>
          <p:cNvSpPr/>
          <p:nvPr/>
        </p:nvSpPr>
        <p:spPr>
          <a:xfrm>
            <a:off x="3870520" y="6005320"/>
            <a:ext cx="646528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200" name="Полилиния 199"/>
          <p:cNvSpPr/>
          <p:nvPr/>
        </p:nvSpPr>
        <p:spPr>
          <a:xfrm>
            <a:off x="5332582" y="6719128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1" name="Полилиния 200"/>
          <p:cNvSpPr/>
          <p:nvPr/>
        </p:nvSpPr>
        <p:spPr>
          <a:xfrm rot="21340596">
            <a:off x="2095351" y="5986430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3" name="Полилиния 202"/>
          <p:cNvSpPr/>
          <p:nvPr/>
        </p:nvSpPr>
        <p:spPr>
          <a:xfrm>
            <a:off x="4336345" y="6230425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4458543" y="6487139"/>
            <a:ext cx="151474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205" name="Полилиния 204"/>
          <p:cNvSpPr/>
          <p:nvPr/>
        </p:nvSpPr>
        <p:spPr>
          <a:xfrm>
            <a:off x="6869742" y="6544312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6" name="Полилиния 205"/>
          <p:cNvSpPr/>
          <p:nvPr/>
        </p:nvSpPr>
        <p:spPr>
          <a:xfrm>
            <a:off x="8007070" y="6872652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7" name="Полилиния 206"/>
          <p:cNvSpPr/>
          <p:nvPr/>
        </p:nvSpPr>
        <p:spPr>
          <a:xfrm>
            <a:off x="9340685" y="6920471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9" name="Полилиния 208"/>
          <p:cNvSpPr/>
          <p:nvPr/>
        </p:nvSpPr>
        <p:spPr>
          <a:xfrm>
            <a:off x="10147729" y="7542148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0" name="Прямоугольник 209"/>
          <p:cNvSpPr/>
          <p:nvPr/>
        </p:nvSpPr>
        <p:spPr>
          <a:xfrm>
            <a:off x="3083549" y="3094532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211" name="Полилиния 210"/>
          <p:cNvSpPr/>
          <p:nvPr/>
        </p:nvSpPr>
        <p:spPr>
          <a:xfrm rot="21436068">
            <a:off x="1769550" y="5161879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2" name="Прямоугольник 211"/>
          <p:cNvSpPr/>
          <p:nvPr/>
        </p:nvSpPr>
        <p:spPr>
          <a:xfrm>
            <a:off x="2220963" y="5595727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213" name="Полилиния 212"/>
          <p:cNvSpPr/>
          <p:nvPr/>
        </p:nvSpPr>
        <p:spPr>
          <a:xfrm>
            <a:off x="1325534" y="5792930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4" name="Прямоугольник 213"/>
          <p:cNvSpPr/>
          <p:nvPr/>
        </p:nvSpPr>
        <p:spPr>
          <a:xfrm>
            <a:off x="1678248" y="6231388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215" name="Полилиния 214"/>
          <p:cNvSpPr/>
          <p:nvPr/>
        </p:nvSpPr>
        <p:spPr>
          <a:xfrm>
            <a:off x="3433052" y="4299143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7" name="Полилиния 216"/>
          <p:cNvSpPr/>
          <p:nvPr/>
        </p:nvSpPr>
        <p:spPr>
          <a:xfrm>
            <a:off x="3184269" y="3793885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8" name="Прямоугольник 217"/>
          <p:cNvSpPr/>
          <p:nvPr/>
        </p:nvSpPr>
        <p:spPr>
          <a:xfrm>
            <a:off x="3539325" y="3579779"/>
            <a:ext cx="651676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219" name="Прямоугольник 218"/>
          <p:cNvSpPr/>
          <p:nvPr/>
        </p:nvSpPr>
        <p:spPr>
          <a:xfrm>
            <a:off x="509949" y="6886314"/>
            <a:ext cx="1631172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220" name="Полилиния 219"/>
          <p:cNvSpPr/>
          <p:nvPr/>
        </p:nvSpPr>
        <p:spPr>
          <a:xfrm>
            <a:off x="4953657" y="1672040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22" name="Прямоугольник 221"/>
          <p:cNvSpPr/>
          <p:nvPr/>
        </p:nvSpPr>
        <p:spPr>
          <a:xfrm>
            <a:off x="7298841" y="6673978"/>
            <a:ext cx="955823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223" name="Прямоугольник 222"/>
          <p:cNvSpPr/>
          <p:nvPr/>
        </p:nvSpPr>
        <p:spPr>
          <a:xfrm>
            <a:off x="7391401" y="4772011"/>
            <a:ext cx="1199918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224" name="Прямоугольник 223"/>
          <p:cNvSpPr/>
          <p:nvPr/>
        </p:nvSpPr>
        <p:spPr>
          <a:xfrm>
            <a:off x="10284054" y="8123596"/>
            <a:ext cx="1033229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225" name="Прямоугольник 224"/>
          <p:cNvSpPr/>
          <p:nvPr/>
        </p:nvSpPr>
        <p:spPr>
          <a:xfrm>
            <a:off x="3620445" y="2483236"/>
            <a:ext cx="1006536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 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Атня</a:t>
            </a:r>
          </a:p>
        </p:txBody>
      </p:sp>
      <p:sp>
        <p:nvSpPr>
          <p:cNvPr id="227" name="Прямоугольник 226"/>
          <p:cNvSpPr/>
          <p:nvPr/>
        </p:nvSpPr>
        <p:spPr>
          <a:xfrm>
            <a:off x="1356442" y="5013778"/>
            <a:ext cx="1158158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</a:t>
            </a:r>
            <a:endParaRPr lang="ru-RU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651101"/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Кайбицы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8" name="Прямоугольник 227"/>
          <p:cNvSpPr/>
          <p:nvPr/>
        </p:nvSpPr>
        <p:spPr>
          <a:xfrm>
            <a:off x="5317276" y="3264025"/>
            <a:ext cx="1075932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Богатые Сабы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8458214" y="3886218"/>
            <a:ext cx="16365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230" name="Прямоугольник 229"/>
          <p:cNvSpPr/>
          <p:nvPr/>
        </p:nvSpPr>
        <p:spPr>
          <a:xfrm>
            <a:off x="2331264" y="4332497"/>
            <a:ext cx="163544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Услон</a:t>
            </a:r>
          </a:p>
        </p:txBody>
      </p:sp>
      <p:sp>
        <p:nvSpPr>
          <p:cNvPr id="231" name="Прямоугольник 230"/>
          <p:cNvSpPr/>
          <p:nvPr/>
        </p:nvSpPr>
        <p:spPr>
          <a:xfrm>
            <a:off x="6096000" y="7836609"/>
            <a:ext cx="671460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232" name="Прямоугольник 231"/>
          <p:cNvSpPr/>
          <p:nvPr/>
        </p:nvSpPr>
        <p:spPr>
          <a:xfrm>
            <a:off x="8318469" y="7252195"/>
            <a:ext cx="1098096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233" name="Прямоугольник 232"/>
          <p:cNvSpPr/>
          <p:nvPr/>
        </p:nvSpPr>
        <p:spPr>
          <a:xfrm>
            <a:off x="4640369" y="2747815"/>
            <a:ext cx="634829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234" name="Прямоугольник 233"/>
          <p:cNvSpPr/>
          <p:nvPr/>
        </p:nvSpPr>
        <p:spPr>
          <a:xfrm>
            <a:off x="2651062" y="5294499"/>
            <a:ext cx="126607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 Устье</a:t>
            </a:r>
          </a:p>
        </p:txBody>
      </p:sp>
      <p:grpSp>
        <p:nvGrpSpPr>
          <p:cNvPr id="235" name="Группа 234"/>
          <p:cNvGrpSpPr/>
          <p:nvPr/>
        </p:nvGrpSpPr>
        <p:grpSpPr>
          <a:xfrm>
            <a:off x="389149" y="8169776"/>
            <a:ext cx="5841655" cy="1086491"/>
            <a:chOff x="793779" y="8233439"/>
            <a:chExt cx="4921221" cy="1361801"/>
          </a:xfrm>
        </p:grpSpPr>
        <p:sp>
          <p:nvSpPr>
            <p:cNvPr id="236" name="Прямоугольник 235"/>
            <p:cNvSpPr/>
            <p:nvPr/>
          </p:nvSpPr>
          <p:spPr>
            <a:xfrm>
              <a:off x="793779" y="8233439"/>
              <a:ext cx="4921221" cy="136180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37" name="Text Box 144"/>
            <p:cNvSpPr txBox="1">
              <a:spLocks noChangeArrowheads="1"/>
            </p:cNvSpPr>
            <p:nvPr/>
          </p:nvSpPr>
          <p:spPr bwMode="auto">
            <a:xfrm>
              <a:off x="1729480" y="8418860"/>
              <a:ext cx="2972870" cy="371810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238" name="Прямоугольник 237"/>
          <p:cNvSpPr/>
          <p:nvPr/>
        </p:nvSpPr>
        <p:spPr>
          <a:xfrm>
            <a:off x="1019406" y="8561460"/>
            <a:ext cx="5373799" cy="522972"/>
          </a:xfrm>
          <a:prstGeom prst="rect">
            <a:avLst/>
          </a:prstGeom>
        </p:spPr>
        <p:txBody>
          <a:bodyPr wrap="square" lIns="91178" tIns="45597" rIns="91178" bIns="45597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Показатели происшествий на воде в 2020 году  по муниципальным районам / количество погибших/ количество спасенных. </a:t>
            </a:r>
          </a:p>
        </p:txBody>
      </p:sp>
      <p:sp>
        <p:nvSpPr>
          <p:cNvPr id="239" name="Прямоугольник 238"/>
          <p:cNvSpPr/>
          <p:nvPr/>
        </p:nvSpPr>
        <p:spPr>
          <a:xfrm>
            <a:off x="2651032" y="1246265"/>
            <a:ext cx="9693904" cy="676852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167" tIns="45593" rIns="91167" bIns="45593">
            <a:spAutoFit/>
          </a:bodyPr>
          <a:lstStyle/>
          <a:p>
            <a:pPr algn="ctr"/>
            <a:r>
              <a:rPr lang="ru-RU" sz="1900" b="1" dirty="0">
                <a:solidFill>
                  <a:srgbClr val="000000"/>
                </a:solidFill>
              </a:rPr>
              <a:t>В осенне-зимний период 2020-2021 годов зарегистрировано </a:t>
            </a:r>
            <a:r>
              <a:rPr lang="ru-RU" sz="1900" b="1" dirty="0">
                <a:solidFill>
                  <a:srgbClr val="FF0000"/>
                </a:solidFill>
              </a:rPr>
              <a:t>4 </a:t>
            </a:r>
            <a:r>
              <a:rPr lang="ru-RU" sz="1900" b="1" dirty="0">
                <a:solidFill>
                  <a:srgbClr val="000000"/>
                </a:solidFill>
              </a:rPr>
              <a:t>провала людей под лед, в которых погиб </a:t>
            </a:r>
            <a:r>
              <a:rPr lang="ru-RU" sz="1900" b="1" dirty="0">
                <a:solidFill>
                  <a:srgbClr val="FF0000"/>
                </a:solidFill>
              </a:rPr>
              <a:t>1 </a:t>
            </a:r>
            <a:r>
              <a:rPr lang="ru-RU" sz="1900" b="1" dirty="0">
                <a:solidFill>
                  <a:srgbClr val="000000"/>
                </a:solidFill>
              </a:rPr>
              <a:t>человек, спасены </a:t>
            </a:r>
            <a:r>
              <a:rPr lang="ru-RU" sz="1900" b="1" dirty="0">
                <a:solidFill>
                  <a:srgbClr val="FF0000"/>
                </a:solidFill>
              </a:rPr>
              <a:t>5</a:t>
            </a:r>
            <a:r>
              <a:rPr lang="ru-RU" sz="1900" b="1" dirty="0">
                <a:solidFill>
                  <a:srgbClr val="000000"/>
                </a:solidFill>
              </a:rPr>
              <a:t>.</a:t>
            </a:r>
            <a:endParaRPr lang="ru-RU" sz="1900" dirty="0">
              <a:solidFill>
                <a:srgbClr val="000000"/>
              </a:solidFill>
            </a:endParaRPr>
          </a:p>
        </p:txBody>
      </p:sp>
      <p:sp>
        <p:nvSpPr>
          <p:cNvPr id="240" name="Овал 239"/>
          <p:cNvSpPr>
            <a:spLocks noChangeAspect="1"/>
          </p:cNvSpPr>
          <p:nvPr/>
        </p:nvSpPr>
        <p:spPr>
          <a:xfrm>
            <a:off x="447485" y="8614305"/>
            <a:ext cx="515028" cy="47544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4/2/1</a:t>
            </a:r>
          </a:p>
        </p:txBody>
      </p:sp>
      <p:grpSp>
        <p:nvGrpSpPr>
          <p:cNvPr id="270" name="Группа 269"/>
          <p:cNvGrpSpPr/>
          <p:nvPr/>
        </p:nvGrpSpPr>
        <p:grpSpPr>
          <a:xfrm>
            <a:off x="509946" y="1219241"/>
            <a:ext cx="2065090" cy="1784927"/>
            <a:chOff x="793779" y="7592968"/>
            <a:chExt cx="4921221" cy="2002272"/>
          </a:xfrm>
        </p:grpSpPr>
        <p:sp>
          <p:nvSpPr>
            <p:cNvPr id="271" name="Прямоугольник 270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72" name="Text Box 144"/>
            <p:cNvSpPr txBox="1">
              <a:spLocks noChangeArrowheads="1"/>
            </p:cNvSpPr>
            <p:nvPr/>
          </p:nvSpPr>
          <p:spPr bwMode="auto">
            <a:xfrm>
              <a:off x="1381893" y="7592968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273" name="Прямоугольник 272"/>
          <p:cNvSpPr>
            <a:spLocks noChangeAspect="1"/>
          </p:cNvSpPr>
          <p:nvPr/>
        </p:nvSpPr>
        <p:spPr>
          <a:xfrm>
            <a:off x="646741" y="2144329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4" tIns="45612" rIns="91204" bIns="45612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5" name="Прямоугольник 404"/>
          <p:cNvSpPr/>
          <p:nvPr/>
        </p:nvSpPr>
        <p:spPr>
          <a:xfrm>
            <a:off x="1011125" y="2208433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406" name="Прямоугольник 405"/>
          <p:cNvSpPr>
            <a:spLocks noChangeAspect="1"/>
          </p:cNvSpPr>
          <p:nvPr/>
        </p:nvSpPr>
        <p:spPr>
          <a:xfrm>
            <a:off x="646741" y="2529536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4" tIns="45612" rIns="91204" bIns="45612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7" name="Прямоугольник 406"/>
          <p:cNvSpPr/>
          <p:nvPr/>
        </p:nvSpPr>
        <p:spPr>
          <a:xfrm>
            <a:off x="1011125" y="260147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408" name="Прямоугольник 407"/>
          <p:cNvSpPr/>
          <p:nvPr/>
        </p:nvSpPr>
        <p:spPr>
          <a:xfrm>
            <a:off x="2667030" y="6261594"/>
            <a:ext cx="697955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276" name="Овал 275"/>
          <p:cNvSpPr>
            <a:spLocks noChangeAspect="1"/>
          </p:cNvSpPr>
          <p:nvPr/>
        </p:nvSpPr>
        <p:spPr>
          <a:xfrm>
            <a:off x="6615394" y="4397629"/>
            <a:ext cx="613213" cy="59890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2512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1/1/1</a:t>
            </a:r>
          </a:p>
        </p:txBody>
      </p:sp>
      <p:sp>
        <p:nvSpPr>
          <p:cNvPr id="278" name="Овал 277"/>
          <p:cNvSpPr>
            <a:spLocks noChangeAspect="1"/>
          </p:cNvSpPr>
          <p:nvPr/>
        </p:nvSpPr>
        <p:spPr>
          <a:xfrm>
            <a:off x="10128522" y="4447250"/>
            <a:ext cx="637230" cy="622360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2512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2/0/3</a:t>
            </a:r>
          </a:p>
        </p:txBody>
      </p:sp>
      <p:sp>
        <p:nvSpPr>
          <p:cNvPr id="280" name="Овал 279"/>
          <p:cNvSpPr>
            <a:spLocks noChangeAspect="1"/>
          </p:cNvSpPr>
          <p:nvPr/>
        </p:nvSpPr>
        <p:spPr>
          <a:xfrm>
            <a:off x="7457927" y="5003228"/>
            <a:ext cx="619303" cy="60484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2512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1/0/1</a:t>
            </a:r>
          </a:p>
        </p:txBody>
      </p:sp>
      <p:sp>
        <p:nvSpPr>
          <p:cNvPr id="290" name="Прямоугольник 289"/>
          <p:cNvSpPr/>
          <p:nvPr/>
        </p:nvSpPr>
        <p:spPr>
          <a:xfrm>
            <a:off x="7295153" y="3606226"/>
            <a:ext cx="959511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291" name="Прямоугольник 290"/>
          <p:cNvSpPr>
            <a:spLocks noChangeAspect="1"/>
          </p:cNvSpPr>
          <p:nvPr/>
        </p:nvSpPr>
        <p:spPr>
          <a:xfrm>
            <a:off x="640462" y="1767536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28" tIns="45623" rIns="91228" bIns="4562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2" name="Прямоугольник 291"/>
          <p:cNvSpPr/>
          <p:nvPr/>
        </p:nvSpPr>
        <p:spPr>
          <a:xfrm>
            <a:off x="1011125" y="181769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2267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3745994" y="4737506"/>
            <a:ext cx="82673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141" name="Прямоугольник 140"/>
          <p:cNvSpPr/>
          <p:nvPr/>
        </p:nvSpPr>
        <p:spPr>
          <a:xfrm>
            <a:off x="4767925" y="5382411"/>
            <a:ext cx="1002275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142" name="Прямоугольник 141"/>
          <p:cNvSpPr/>
          <p:nvPr/>
        </p:nvSpPr>
        <p:spPr>
          <a:xfrm>
            <a:off x="4269774" y="3868249"/>
            <a:ext cx="911826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143" name="Прямоугольник 142"/>
          <p:cNvSpPr/>
          <p:nvPr/>
        </p:nvSpPr>
        <p:spPr>
          <a:xfrm>
            <a:off x="5040726" y="3706942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170" name="Прямоугольник 169"/>
          <p:cNvSpPr/>
          <p:nvPr/>
        </p:nvSpPr>
        <p:spPr>
          <a:xfrm>
            <a:off x="5300020" y="1981059"/>
            <a:ext cx="748215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190" name="Прямоугольник 189"/>
          <p:cNvSpPr/>
          <p:nvPr/>
        </p:nvSpPr>
        <p:spPr>
          <a:xfrm>
            <a:off x="9296400" y="7404595"/>
            <a:ext cx="1098096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208" name="Прямоугольник 207"/>
          <p:cNvSpPr/>
          <p:nvPr/>
        </p:nvSpPr>
        <p:spPr>
          <a:xfrm>
            <a:off x="10169206" y="7168820"/>
            <a:ext cx="1098096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</p:spTree>
    <p:extLst>
      <p:ext uri="{BB962C8B-B14F-4D97-AF65-F5344CB8AC3E}">
        <p14:creationId xmlns:p14="http://schemas.microsoft.com/office/powerpoint/2010/main" val="277219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76" grpId="0" animBg="1"/>
      <p:bldP spid="278" grpId="0" animBg="1"/>
      <p:bldP spid="28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 t="4079" r="60658" b="4093"/>
          <a:stretch/>
        </p:blipFill>
        <p:spPr bwMode="auto">
          <a:xfrm>
            <a:off x="12032" y="838224"/>
            <a:ext cx="10579768" cy="8780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" name="Заголовок 1"/>
          <p:cNvSpPr txBox="1">
            <a:spLocks/>
          </p:cNvSpPr>
          <p:nvPr/>
        </p:nvSpPr>
        <p:spPr>
          <a:xfrm>
            <a:off x="-11724" y="943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075" tIns="32523" rIns="65075" bIns="32523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</a:rPr>
              <a:t>МОДЕЛЬ РАЗВИТИЯ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</a:rPr>
              <a:t>ОБСТАНОВКИ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</a:rPr>
              <a:t>(ПРОИСШЕСТВИЯ НА ВОДНЫХ ОБЪЕКТАХ) 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9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159" tIns="45590" rIns="91159" bIns="4559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70C0"/>
              </a:solidFill>
            </a:endParaRPr>
          </a:p>
        </p:txBody>
      </p:sp>
      <p:sp>
        <p:nvSpPr>
          <p:cNvPr id="2" name="Полилиния 1"/>
          <p:cNvSpPr/>
          <p:nvPr/>
        </p:nvSpPr>
        <p:spPr>
          <a:xfrm>
            <a:off x="0" y="843147"/>
            <a:ext cx="6020790" cy="8787740"/>
          </a:xfrm>
          <a:custGeom>
            <a:avLst/>
            <a:gdLst>
              <a:gd name="connsiteX0" fmla="*/ 71252 w 6020790"/>
              <a:gd name="connsiteY0" fmla="*/ 201881 h 8787740"/>
              <a:gd name="connsiteX1" fmla="*/ 415636 w 6020790"/>
              <a:gd name="connsiteY1" fmla="*/ 273133 h 8787740"/>
              <a:gd name="connsiteX2" fmla="*/ 510639 w 6020790"/>
              <a:gd name="connsiteY2" fmla="*/ 190005 h 8787740"/>
              <a:gd name="connsiteX3" fmla="*/ 581891 w 6020790"/>
              <a:gd name="connsiteY3" fmla="*/ 95003 h 8787740"/>
              <a:gd name="connsiteX4" fmla="*/ 688769 w 6020790"/>
              <a:gd name="connsiteY4" fmla="*/ 106878 h 8787740"/>
              <a:gd name="connsiteX5" fmla="*/ 938151 w 6020790"/>
              <a:gd name="connsiteY5" fmla="*/ 118753 h 8787740"/>
              <a:gd name="connsiteX6" fmla="*/ 1116281 w 6020790"/>
              <a:gd name="connsiteY6" fmla="*/ 95003 h 8787740"/>
              <a:gd name="connsiteX7" fmla="*/ 1163782 w 6020790"/>
              <a:gd name="connsiteY7" fmla="*/ 225631 h 8787740"/>
              <a:gd name="connsiteX8" fmla="*/ 1306286 w 6020790"/>
              <a:gd name="connsiteY8" fmla="*/ 225631 h 8787740"/>
              <a:gd name="connsiteX9" fmla="*/ 1436914 w 6020790"/>
              <a:gd name="connsiteY9" fmla="*/ 213756 h 8787740"/>
              <a:gd name="connsiteX10" fmla="*/ 1615044 w 6020790"/>
              <a:gd name="connsiteY10" fmla="*/ 201881 h 8787740"/>
              <a:gd name="connsiteX11" fmla="*/ 1900052 w 6020790"/>
              <a:gd name="connsiteY11" fmla="*/ 570016 h 8787740"/>
              <a:gd name="connsiteX12" fmla="*/ 2101932 w 6020790"/>
              <a:gd name="connsiteY12" fmla="*/ 617517 h 8787740"/>
              <a:gd name="connsiteX13" fmla="*/ 2351314 w 6020790"/>
              <a:gd name="connsiteY13" fmla="*/ 570016 h 8787740"/>
              <a:gd name="connsiteX14" fmla="*/ 2612571 w 6020790"/>
              <a:gd name="connsiteY14" fmla="*/ 570016 h 8787740"/>
              <a:gd name="connsiteX15" fmla="*/ 2766951 w 6020790"/>
              <a:gd name="connsiteY15" fmla="*/ 712520 h 8787740"/>
              <a:gd name="connsiteX16" fmla="*/ 2897579 w 6020790"/>
              <a:gd name="connsiteY16" fmla="*/ 712520 h 8787740"/>
              <a:gd name="connsiteX17" fmla="*/ 3277590 w 6020790"/>
              <a:gd name="connsiteY17" fmla="*/ 676894 h 8787740"/>
              <a:gd name="connsiteX18" fmla="*/ 3586348 w 6020790"/>
              <a:gd name="connsiteY18" fmla="*/ 641268 h 8787740"/>
              <a:gd name="connsiteX19" fmla="*/ 3871356 w 6020790"/>
              <a:gd name="connsiteY19" fmla="*/ 724395 h 8787740"/>
              <a:gd name="connsiteX20" fmla="*/ 4180114 w 6020790"/>
              <a:gd name="connsiteY20" fmla="*/ 783771 h 8787740"/>
              <a:gd name="connsiteX21" fmla="*/ 4275117 w 6020790"/>
              <a:gd name="connsiteY21" fmla="*/ 641268 h 8787740"/>
              <a:gd name="connsiteX22" fmla="*/ 4334494 w 6020790"/>
              <a:gd name="connsiteY22" fmla="*/ 510639 h 8787740"/>
              <a:gd name="connsiteX23" fmla="*/ 4524499 w 6020790"/>
              <a:gd name="connsiteY23" fmla="*/ 522514 h 8787740"/>
              <a:gd name="connsiteX24" fmla="*/ 4667003 w 6020790"/>
              <a:gd name="connsiteY24" fmla="*/ 653143 h 8787740"/>
              <a:gd name="connsiteX25" fmla="*/ 4833257 w 6020790"/>
              <a:gd name="connsiteY25" fmla="*/ 629392 h 8787740"/>
              <a:gd name="connsiteX26" fmla="*/ 4928260 w 6020790"/>
              <a:gd name="connsiteY26" fmla="*/ 546265 h 8787740"/>
              <a:gd name="connsiteX27" fmla="*/ 4952010 w 6020790"/>
              <a:gd name="connsiteY27" fmla="*/ 439387 h 8787740"/>
              <a:gd name="connsiteX28" fmla="*/ 5260769 w 6020790"/>
              <a:gd name="connsiteY28" fmla="*/ 403761 h 8787740"/>
              <a:gd name="connsiteX29" fmla="*/ 5415148 w 6020790"/>
              <a:gd name="connsiteY29" fmla="*/ 593766 h 8787740"/>
              <a:gd name="connsiteX30" fmla="*/ 5569527 w 6020790"/>
              <a:gd name="connsiteY30" fmla="*/ 617517 h 8787740"/>
              <a:gd name="connsiteX31" fmla="*/ 5628904 w 6020790"/>
              <a:gd name="connsiteY31" fmla="*/ 534390 h 8787740"/>
              <a:gd name="connsiteX32" fmla="*/ 5712031 w 6020790"/>
              <a:gd name="connsiteY32" fmla="*/ 415636 h 8787740"/>
              <a:gd name="connsiteX33" fmla="*/ 5878286 w 6020790"/>
              <a:gd name="connsiteY33" fmla="*/ 142504 h 8787740"/>
              <a:gd name="connsiteX34" fmla="*/ 5807034 w 6020790"/>
              <a:gd name="connsiteY34" fmla="*/ 0 h 8787740"/>
              <a:gd name="connsiteX35" fmla="*/ 6020790 w 6020790"/>
              <a:gd name="connsiteY35" fmla="*/ 11875 h 8787740"/>
              <a:gd name="connsiteX36" fmla="*/ 5925787 w 6020790"/>
              <a:gd name="connsiteY36" fmla="*/ 380010 h 8787740"/>
              <a:gd name="connsiteX37" fmla="*/ 5842660 w 6020790"/>
              <a:gd name="connsiteY37" fmla="*/ 415636 h 8787740"/>
              <a:gd name="connsiteX38" fmla="*/ 5842660 w 6020790"/>
              <a:gd name="connsiteY38" fmla="*/ 593766 h 8787740"/>
              <a:gd name="connsiteX39" fmla="*/ 5747657 w 6020790"/>
              <a:gd name="connsiteY39" fmla="*/ 700644 h 8787740"/>
              <a:gd name="connsiteX40" fmla="*/ 5593278 w 6020790"/>
              <a:gd name="connsiteY40" fmla="*/ 736270 h 8787740"/>
              <a:gd name="connsiteX41" fmla="*/ 5355771 w 6020790"/>
              <a:gd name="connsiteY41" fmla="*/ 771896 h 8787740"/>
              <a:gd name="connsiteX42" fmla="*/ 5058888 w 6020790"/>
              <a:gd name="connsiteY42" fmla="*/ 736270 h 8787740"/>
              <a:gd name="connsiteX43" fmla="*/ 4880758 w 6020790"/>
              <a:gd name="connsiteY43" fmla="*/ 831273 h 8787740"/>
              <a:gd name="connsiteX44" fmla="*/ 4797631 w 6020790"/>
              <a:gd name="connsiteY44" fmla="*/ 878774 h 8787740"/>
              <a:gd name="connsiteX45" fmla="*/ 4940135 w 6020790"/>
              <a:gd name="connsiteY45" fmla="*/ 1092530 h 8787740"/>
              <a:gd name="connsiteX46" fmla="*/ 4975761 w 6020790"/>
              <a:gd name="connsiteY46" fmla="*/ 1318161 h 8787740"/>
              <a:gd name="connsiteX47" fmla="*/ 4857008 w 6020790"/>
              <a:gd name="connsiteY47" fmla="*/ 1484416 h 8787740"/>
              <a:gd name="connsiteX48" fmla="*/ 4963886 w 6020790"/>
              <a:gd name="connsiteY48" fmla="*/ 1638795 h 8787740"/>
              <a:gd name="connsiteX49" fmla="*/ 5023262 w 6020790"/>
              <a:gd name="connsiteY49" fmla="*/ 1816925 h 8787740"/>
              <a:gd name="connsiteX50" fmla="*/ 4963886 w 6020790"/>
              <a:gd name="connsiteY50" fmla="*/ 1935678 h 8787740"/>
              <a:gd name="connsiteX51" fmla="*/ 4702629 w 6020790"/>
              <a:gd name="connsiteY51" fmla="*/ 1769423 h 8787740"/>
              <a:gd name="connsiteX52" fmla="*/ 4690753 w 6020790"/>
              <a:gd name="connsiteY52" fmla="*/ 1923803 h 8787740"/>
              <a:gd name="connsiteX53" fmla="*/ 4904509 w 6020790"/>
              <a:gd name="connsiteY53" fmla="*/ 2042556 h 8787740"/>
              <a:gd name="connsiteX54" fmla="*/ 4821382 w 6020790"/>
              <a:gd name="connsiteY54" fmla="*/ 2125683 h 8787740"/>
              <a:gd name="connsiteX55" fmla="*/ 4655127 w 6020790"/>
              <a:gd name="connsiteY55" fmla="*/ 2113808 h 8787740"/>
              <a:gd name="connsiteX56" fmla="*/ 4631377 w 6020790"/>
              <a:gd name="connsiteY56" fmla="*/ 2220686 h 8787740"/>
              <a:gd name="connsiteX57" fmla="*/ 4631377 w 6020790"/>
              <a:gd name="connsiteY57" fmla="*/ 2315688 h 8787740"/>
              <a:gd name="connsiteX58" fmla="*/ 4726379 w 6020790"/>
              <a:gd name="connsiteY58" fmla="*/ 2363190 h 8787740"/>
              <a:gd name="connsiteX59" fmla="*/ 4773881 w 6020790"/>
              <a:gd name="connsiteY59" fmla="*/ 2375065 h 8787740"/>
              <a:gd name="connsiteX60" fmla="*/ 4773881 w 6020790"/>
              <a:gd name="connsiteY60" fmla="*/ 2375065 h 8787740"/>
              <a:gd name="connsiteX61" fmla="*/ 4797631 w 6020790"/>
              <a:gd name="connsiteY61" fmla="*/ 2470068 h 8787740"/>
              <a:gd name="connsiteX62" fmla="*/ 4750130 w 6020790"/>
              <a:gd name="connsiteY62" fmla="*/ 2553195 h 8787740"/>
              <a:gd name="connsiteX63" fmla="*/ 4797631 w 6020790"/>
              <a:gd name="connsiteY63" fmla="*/ 2648197 h 8787740"/>
              <a:gd name="connsiteX64" fmla="*/ 4631377 w 6020790"/>
              <a:gd name="connsiteY64" fmla="*/ 2719449 h 8787740"/>
              <a:gd name="connsiteX65" fmla="*/ 4548249 w 6020790"/>
              <a:gd name="connsiteY65" fmla="*/ 2695699 h 8787740"/>
              <a:gd name="connsiteX66" fmla="*/ 4453247 w 6020790"/>
              <a:gd name="connsiteY66" fmla="*/ 2802577 h 8787740"/>
              <a:gd name="connsiteX67" fmla="*/ 4465122 w 6020790"/>
              <a:gd name="connsiteY67" fmla="*/ 2933205 h 8787740"/>
              <a:gd name="connsiteX68" fmla="*/ 4417621 w 6020790"/>
              <a:gd name="connsiteY68" fmla="*/ 3016333 h 8787740"/>
              <a:gd name="connsiteX69" fmla="*/ 4298868 w 6020790"/>
              <a:gd name="connsiteY69" fmla="*/ 3075709 h 8787740"/>
              <a:gd name="connsiteX70" fmla="*/ 4251366 w 6020790"/>
              <a:gd name="connsiteY70" fmla="*/ 3277590 h 8787740"/>
              <a:gd name="connsiteX71" fmla="*/ 4227616 w 6020790"/>
              <a:gd name="connsiteY71" fmla="*/ 3384468 h 8787740"/>
              <a:gd name="connsiteX72" fmla="*/ 4239491 w 6020790"/>
              <a:gd name="connsiteY72" fmla="*/ 3491346 h 8787740"/>
              <a:gd name="connsiteX73" fmla="*/ 4108862 w 6020790"/>
              <a:gd name="connsiteY73" fmla="*/ 3562597 h 8787740"/>
              <a:gd name="connsiteX74" fmla="*/ 4073236 w 6020790"/>
              <a:gd name="connsiteY74" fmla="*/ 3752603 h 8787740"/>
              <a:gd name="connsiteX75" fmla="*/ 3978234 w 6020790"/>
              <a:gd name="connsiteY75" fmla="*/ 3871356 h 8787740"/>
              <a:gd name="connsiteX76" fmla="*/ 3788229 w 6020790"/>
              <a:gd name="connsiteY76" fmla="*/ 4085112 h 8787740"/>
              <a:gd name="connsiteX77" fmla="*/ 3752603 w 6020790"/>
              <a:gd name="connsiteY77" fmla="*/ 4263242 h 8787740"/>
              <a:gd name="connsiteX78" fmla="*/ 3800104 w 6020790"/>
              <a:gd name="connsiteY78" fmla="*/ 4465122 h 8787740"/>
              <a:gd name="connsiteX79" fmla="*/ 3681351 w 6020790"/>
              <a:gd name="connsiteY79" fmla="*/ 4690753 h 8787740"/>
              <a:gd name="connsiteX80" fmla="*/ 3835730 w 6020790"/>
              <a:gd name="connsiteY80" fmla="*/ 5035138 h 8787740"/>
              <a:gd name="connsiteX81" fmla="*/ 3978234 w 6020790"/>
              <a:gd name="connsiteY81" fmla="*/ 5522026 h 8787740"/>
              <a:gd name="connsiteX82" fmla="*/ 3966358 w 6020790"/>
              <a:gd name="connsiteY82" fmla="*/ 5783283 h 8787740"/>
              <a:gd name="connsiteX83" fmla="*/ 4096987 w 6020790"/>
              <a:gd name="connsiteY83" fmla="*/ 6092042 h 8787740"/>
              <a:gd name="connsiteX84" fmla="*/ 4251366 w 6020790"/>
              <a:gd name="connsiteY84" fmla="*/ 6567055 h 8787740"/>
              <a:gd name="connsiteX85" fmla="*/ 4298868 w 6020790"/>
              <a:gd name="connsiteY85" fmla="*/ 6768935 h 8787740"/>
              <a:gd name="connsiteX86" fmla="*/ 4536374 w 6020790"/>
              <a:gd name="connsiteY86" fmla="*/ 6935190 h 8787740"/>
              <a:gd name="connsiteX87" fmla="*/ 4536374 w 6020790"/>
              <a:gd name="connsiteY87" fmla="*/ 7184571 h 8787740"/>
              <a:gd name="connsiteX88" fmla="*/ 4785756 w 6020790"/>
              <a:gd name="connsiteY88" fmla="*/ 7505205 h 8787740"/>
              <a:gd name="connsiteX89" fmla="*/ 4940135 w 6020790"/>
              <a:gd name="connsiteY89" fmla="*/ 7861465 h 8787740"/>
              <a:gd name="connsiteX90" fmla="*/ 5248894 w 6020790"/>
              <a:gd name="connsiteY90" fmla="*/ 8122722 h 8787740"/>
              <a:gd name="connsiteX91" fmla="*/ 5367647 w 6020790"/>
              <a:gd name="connsiteY91" fmla="*/ 8431481 h 8787740"/>
              <a:gd name="connsiteX92" fmla="*/ 5628904 w 6020790"/>
              <a:gd name="connsiteY92" fmla="*/ 8704613 h 8787740"/>
              <a:gd name="connsiteX93" fmla="*/ 5688281 w 6020790"/>
              <a:gd name="connsiteY93" fmla="*/ 8787740 h 8787740"/>
              <a:gd name="connsiteX94" fmla="*/ 3954483 w 6020790"/>
              <a:gd name="connsiteY94" fmla="*/ 8763990 h 8787740"/>
              <a:gd name="connsiteX95" fmla="*/ 4132613 w 6020790"/>
              <a:gd name="connsiteY95" fmla="*/ 8360229 h 8787740"/>
              <a:gd name="connsiteX96" fmla="*/ 4251366 w 6020790"/>
              <a:gd name="connsiteY96" fmla="*/ 7992094 h 8787740"/>
              <a:gd name="connsiteX97" fmla="*/ 4144488 w 6020790"/>
              <a:gd name="connsiteY97" fmla="*/ 7469579 h 8787740"/>
              <a:gd name="connsiteX98" fmla="*/ 3990109 w 6020790"/>
              <a:gd name="connsiteY98" fmla="*/ 7125195 h 8787740"/>
              <a:gd name="connsiteX99" fmla="*/ 3823855 w 6020790"/>
              <a:gd name="connsiteY99" fmla="*/ 6685808 h 8787740"/>
              <a:gd name="connsiteX100" fmla="*/ 3550722 w 6020790"/>
              <a:gd name="connsiteY100" fmla="*/ 6258296 h 8787740"/>
              <a:gd name="connsiteX101" fmla="*/ 3420094 w 6020790"/>
              <a:gd name="connsiteY101" fmla="*/ 5866410 h 8787740"/>
              <a:gd name="connsiteX102" fmla="*/ 3289465 w 6020790"/>
              <a:gd name="connsiteY102" fmla="*/ 5462649 h 8787740"/>
              <a:gd name="connsiteX103" fmla="*/ 3158836 w 6020790"/>
              <a:gd name="connsiteY103" fmla="*/ 4975761 h 8787740"/>
              <a:gd name="connsiteX104" fmla="*/ 3111335 w 6020790"/>
              <a:gd name="connsiteY104" fmla="*/ 4655127 h 8787740"/>
              <a:gd name="connsiteX105" fmla="*/ 3111335 w 6020790"/>
              <a:gd name="connsiteY105" fmla="*/ 4263242 h 8787740"/>
              <a:gd name="connsiteX106" fmla="*/ 3182587 w 6020790"/>
              <a:gd name="connsiteY106" fmla="*/ 3978234 h 8787740"/>
              <a:gd name="connsiteX107" fmla="*/ 3313216 w 6020790"/>
              <a:gd name="connsiteY107" fmla="*/ 3550722 h 8787740"/>
              <a:gd name="connsiteX108" fmla="*/ 3265714 w 6020790"/>
              <a:gd name="connsiteY108" fmla="*/ 3265714 h 8787740"/>
              <a:gd name="connsiteX109" fmla="*/ 3348842 w 6020790"/>
              <a:gd name="connsiteY109" fmla="*/ 3028208 h 8787740"/>
              <a:gd name="connsiteX110" fmla="*/ 3384468 w 6020790"/>
              <a:gd name="connsiteY110" fmla="*/ 2873829 h 8787740"/>
              <a:gd name="connsiteX111" fmla="*/ 3479470 w 6020790"/>
              <a:gd name="connsiteY111" fmla="*/ 2636322 h 8787740"/>
              <a:gd name="connsiteX112" fmla="*/ 3538847 w 6020790"/>
              <a:gd name="connsiteY112" fmla="*/ 2220686 h 8787740"/>
              <a:gd name="connsiteX113" fmla="*/ 3621974 w 6020790"/>
              <a:gd name="connsiteY113" fmla="*/ 1698171 h 8787740"/>
              <a:gd name="connsiteX114" fmla="*/ 3515096 w 6020790"/>
              <a:gd name="connsiteY114" fmla="*/ 1270660 h 8787740"/>
              <a:gd name="connsiteX115" fmla="*/ 3277590 w 6020790"/>
              <a:gd name="connsiteY115" fmla="*/ 1175657 h 8787740"/>
              <a:gd name="connsiteX116" fmla="*/ 2719449 w 6020790"/>
              <a:gd name="connsiteY116" fmla="*/ 1151907 h 8787740"/>
              <a:gd name="connsiteX117" fmla="*/ 2090057 w 6020790"/>
              <a:gd name="connsiteY117" fmla="*/ 1151907 h 8787740"/>
              <a:gd name="connsiteX118" fmla="*/ 1864426 w 6020790"/>
              <a:gd name="connsiteY118" fmla="*/ 1246909 h 8787740"/>
              <a:gd name="connsiteX119" fmla="*/ 1686296 w 6020790"/>
              <a:gd name="connsiteY119" fmla="*/ 1294410 h 8787740"/>
              <a:gd name="connsiteX120" fmla="*/ 1543792 w 6020790"/>
              <a:gd name="connsiteY120" fmla="*/ 1187533 h 8787740"/>
              <a:gd name="connsiteX121" fmla="*/ 1140031 w 6020790"/>
              <a:gd name="connsiteY121" fmla="*/ 1187533 h 8787740"/>
              <a:gd name="connsiteX122" fmla="*/ 783771 w 6020790"/>
              <a:gd name="connsiteY122" fmla="*/ 1104405 h 8787740"/>
              <a:gd name="connsiteX123" fmla="*/ 237506 w 6020790"/>
              <a:gd name="connsiteY123" fmla="*/ 1045029 h 8787740"/>
              <a:gd name="connsiteX124" fmla="*/ 11875 w 6020790"/>
              <a:gd name="connsiteY124" fmla="*/ 1056904 h 8787740"/>
              <a:gd name="connsiteX125" fmla="*/ 0 w 6020790"/>
              <a:gd name="connsiteY125" fmla="*/ 178130 h 8787740"/>
              <a:gd name="connsiteX126" fmla="*/ 71252 w 6020790"/>
              <a:gd name="connsiteY126" fmla="*/ 201881 h 878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6020790" h="8787740">
                <a:moveTo>
                  <a:pt x="71252" y="201881"/>
                </a:moveTo>
                <a:lnTo>
                  <a:pt x="415636" y="273133"/>
                </a:lnTo>
                <a:lnTo>
                  <a:pt x="510639" y="190005"/>
                </a:lnTo>
                <a:lnTo>
                  <a:pt x="581891" y="95003"/>
                </a:lnTo>
                <a:lnTo>
                  <a:pt x="688769" y="106878"/>
                </a:lnTo>
                <a:lnTo>
                  <a:pt x="938151" y="118753"/>
                </a:lnTo>
                <a:lnTo>
                  <a:pt x="1116281" y="95003"/>
                </a:lnTo>
                <a:lnTo>
                  <a:pt x="1163782" y="225631"/>
                </a:lnTo>
                <a:lnTo>
                  <a:pt x="1306286" y="225631"/>
                </a:lnTo>
                <a:lnTo>
                  <a:pt x="1436914" y="213756"/>
                </a:lnTo>
                <a:lnTo>
                  <a:pt x="1615044" y="201881"/>
                </a:lnTo>
                <a:lnTo>
                  <a:pt x="1900052" y="570016"/>
                </a:lnTo>
                <a:lnTo>
                  <a:pt x="2101932" y="617517"/>
                </a:lnTo>
                <a:lnTo>
                  <a:pt x="2351314" y="570016"/>
                </a:lnTo>
                <a:lnTo>
                  <a:pt x="2612571" y="570016"/>
                </a:lnTo>
                <a:lnTo>
                  <a:pt x="2766951" y="712520"/>
                </a:lnTo>
                <a:lnTo>
                  <a:pt x="2897579" y="712520"/>
                </a:lnTo>
                <a:lnTo>
                  <a:pt x="3277590" y="676894"/>
                </a:lnTo>
                <a:lnTo>
                  <a:pt x="3586348" y="641268"/>
                </a:lnTo>
                <a:lnTo>
                  <a:pt x="3871356" y="724395"/>
                </a:lnTo>
                <a:lnTo>
                  <a:pt x="4180114" y="783771"/>
                </a:lnTo>
                <a:lnTo>
                  <a:pt x="4275117" y="641268"/>
                </a:lnTo>
                <a:lnTo>
                  <a:pt x="4334494" y="510639"/>
                </a:lnTo>
                <a:lnTo>
                  <a:pt x="4524499" y="522514"/>
                </a:lnTo>
                <a:lnTo>
                  <a:pt x="4667003" y="653143"/>
                </a:lnTo>
                <a:lnTo>
                  <a:pt x="4833257" y="629392"/>
                </a:lnTo>
                <a:lnTo>
                  <a:pt x="4928260" y="546265"/>
                </a:lnTo>
                <a:lnTo>
                  <a:pt x="4952010" y="439387"/>
                </a:lnTo>
                <a:lnTo>
                  <a:pt x="5260769" y="403761"/>
                </a:lnTo>
                <a:lnTo>
                  <a:pt x="5415148" y="593766"/>
                </a:lnTo>
                <a:cubicBezTo>
                  <a:pt x="5537483" y="620952"/>
                  <a:pt x="5485531" y="617517"/>
                  <a:pt x="5569527" y="617517"/>
                </a:cubicBezTo>
                <a:lnTo>
                  <a:pt x="5628904" y="534390"/>
                </a:lnTo>
                <a:lnTo>
                  <a:pt x="5712031" y="415636"/>
                </a:lnTo>
                <a:lnTo>
                  <a:pt x="5878286" y="142504"/>
                </a:lnTo>
                <a:lnTo>
                  <a:pt x="5807034" y="0"/>
                </a:lnTo>
                <a:lnTo>
                  <a:pt x="6020790" y="11875"/>
                </a:lnTo>
                <a:lnTo>
                  <a:pt x="5925787" y="380010"/>
                </a:lnTo>
                <a:lnTo>
                  <a:pt x="5842660" y="415636"/>
                </a:lnTo>
                <a:lnTo>
                  <a:pt x="5842660" y="593766"/>
                </a:lnTo>
                <a:lnTo>
                  <a:pt x="5747657" y="700644"/>
                </a:lnTo>
                <a:lnTo>
                  <a:pt x="5593278" y="736270"/>
                </a:lnTo>
                <a:lnTo>
                  <a:pt x="5355771" y="771896"/>
                </a:lnTo>
                <a:lnTo>
                  <a:pt x="5058888" y="736270"/>
                </a:lnTo>
                <a:lnTo>
                  <a:pt x="4880758" y="831273"/>
                </a:lnTo>
                <a:lnTo>
                  <a:pt x="4797631" y="878774"/>
                </a:lnTo>
                <a:lnTo>
                  <a:pt x="4940135" y="1092530"/>
                </a:lnTo>
                <a:lnTo>
                  <a:pt x="4975761" y="1318161"/>
                </a:lnTo>
                <a:lnTo>
                  <a:pt x="4857008" y="1484416"/>
                </a:lnTo>
                <a:lnTo>
                  <a:pt x="4963886" y="1638795"/>
                </a:lnTo>
                <a:lnTo>
                  <a:pt x="5023262" y="1816925"/>
                </a:lnTo>
                <a:lnTo>
                  <a:pt x="4963886" y="1935678"/>
                </a:lnTo>
                <a:lnTo>
                  <a:pt x="4702629" y="1769423"/>
                </a:lnTo>
                <a:lnTo>
                  <a:pt x="4690753" y="1923803"/>
                </a:lnTo>
                <a:lnTo>
                  <a:pt x="4904509" y="2042556"/>
                </a:lnTo>
                <a:lnTo>
                  <a:pt x="4821382" y="2125683"/>
                </a:lnTo>
                <a:lnTo>
                  <a:pt x="4655127" y="2113808"/>
                </a:lnTo>
                <a:lnTo>
                  <a:pt x="4631377" y="2220686"/>
                </a:lnTo>
                <a:lnTo>
                  <a:pt x="4631377" y="2315688"/>
                </a:lnTo>
                <a:cubicBezTo>
                  <a:pt x="4663044" y="2331522"/>
                  <a:pt x="4693697" y="2349573"/>
                  <a:pt x="4726379" y="2363190"/>
                </a:cubicBezTo>
                <a:cubicBezTo>
                  <a:pt x="4741445" y="2369467"/>
                  <a:pt x="4773881" y="2375065"/>
                  <a:pt x="4773881" y="2375065"/>
                </a:cubicBezTo>
                <a:lnTo>
                  <a:pt x="4773881" y="2375065"/>
                </a:lnTo>
                <a:lnTo>
                  <a:pt x="4797631" y="2470068"/>
                </a:lnTo>
                <a:lnTo>
                  <a:pt x="4750130" y="2553195"/>
                </a:lnTo>
                <a:lnTo>
                  <a:pt x="4797631" y="2648197"/>
                </a:lnTo>
                <a:lnTo>
                  <a:pt x="4631377" y="2719449"/>
                </a:lnTo>
                <a:lnTo>
                  <a:pt x="4548249" y="2695699"/>
                </a:lnTo>
                <a:lnTo>
                  <a:pt x="4453247" y="2802577"/>
                </a:lnTo>
                <a:lnTo>
                  <a:pt x="4465122" y="2933205"/>
                </a:lnTo>
                <a:lnTo>
                  <a:pt x="4417621" y="3016333"/>
                </a:lnTo>
                <a:lnTo>
                  <a:pt x="4298868" y="3075709"/>
                </a:lnTo>
                <a:lnTo>
                  <a:pt x="4251366" y="3277590"/>
                </a:lnTo>
                <a:lnTo>
                  <a:pt x="4227616" y="3384468"/>
                </a:lnTo>
                <a:lnTo>
                  <a:pt x="4239491" y="3491346"/>
                </a:lnTo>
                <a:lnTo>
                  <a:pt x="4108862" y="3562597"/>
                </a:lnTo>
                <a:lnTo>
                  <a:pt x="4073236" y="3752603"/>
                </a:lnTo>
                <a:lnTo>
                  <a:pt x="3978234" y="3871356"/>
                </a:lnTo>
                <a:lnTo>
                  <a:pt x="3788229" y="4085112"/>
                </a:lnTo>
                <a:lnTo>
                  <a:pt x="3752603" y="4263242"/>
                </a:lnTo>
                <a:lnTo>
                  <a:pt x="3800104" y="4465122"/>
                </a:lnTo>
                <a:lnTo>
                  <a:pt x="3681351" y="4690753"/>
                </a:lnTo>
                <a:lnTo>
                  <a:pt x="3835730" y="5035138"/>
                </a:lnTo>
                <a:lnTo>
                  <a:pt x="3978234" y="5522026"/>
                </a:lnTo>
                <a:lnTo>
                  <a:pt x="3966358" y="5783283"/>
                </a:lnTo>
                <a:lnTo>
                  <a:pt x="4096987" y="6092042"/>
                </a:lnTo>
                <a:lnTo>
                  <a:pt x="4251366" y="6567055"/>
                </a:lnTo>
                <a:lnTo>
                  <a:pt x="4298868" y="6768935"/>
                </a:lnTo>
                <a:lnTo>
                  <a:pt x="4536374" y="6935190"/>
                </a:lnTo>
                <a:lnTo>
                  <a:pt x="4536374" y="7184571"/>
                </a:lnTo>
                <a:lnTo>
                  <a:pt x="4785756" y="7505205"/>
                </a:lnTo>
                <a:lnTo>
                  <a:pt x="4940135" y="7861465"/>
                </a:lnTo>
                <a:lnTo>
                  <a:pt x="5248894" y="8122722"/>
                </a:lnTo>
                <a:lnTo>
                  <a:pt x="5367647" y="8431481"/>
                </a:lnTo>
                <a:lnTo>
                  <a:pt x="5628904" y="8704613"/>
                </a:lnTo>
                <a:lnTo>
                  <a:pt x="5688281" y="8787740"/>
                </a:lnTo>
                <a:lnTo>
                  <a:pt x="3954483" y="8763990"/>
                </a:lnTo>
                <a:lnTo>
                  <a:pt x="4132613" y="8360229"/>
                </a:lnTo>
                <a:lnTo>
                  <a:pt x="4251366" y="7992094"/>
                </a:lnTo>
                <a:lnTo>
                  <a:pt x="4144488" y="7469579"/>
                </a:lnTo>
                <a:lnTo>
                  <a:pt x="3990109" y="7125195"/>
                </a:lnTo>
                <a:lnTo>
                  <a:pt x="3823855" y="6685808"/>
                </a:lnTo>
                <a:lnTo>
                  <a:pt x="3550722" y="6258296"/>
                </a:lnTo>
                <a:lnTo>
                  <a:pt x="3420094" y="5866410"/>
                </a:lnTo>
                <a:lnTo>
                  <a:pt x="3289465" y="5462649"/>
                </a:lnTo>
                <a:lnTo>
                  <a:pt x="3158836" y="4975761"/>
                </a:lnTo>
                <a:lnTo>
                  <a:pt x="3111335" y="4655127"/>
                </a:lnTo>
                <a:lnTo>
                  <a:pt x="3111335" y="4263242"/>
                </a:lnTo>
                <a:lnTo>
                  <a:pt x="3182587" y="3978234"/>
                </a:lnTo>
                <a:lnTo>
                  <a:pt x="3313216" y="3550722"/>
                </a:lnTo>
                <a:lnTo>
                  <a:pt x="3265714" y="3265714"/>
                </a:lnTo>
                <a:lnTo>
                  <a:pt x="3348842" y="3028208"/>
                </a:lnTo>
                <a:lnTo>
                  <a:pt x="3384468" y="2873829"/>
                </a:lnTo>
                <a:lnTo>
                  <a:pt x="3479470" y="2636322"/>
                </a:lnTo>
                <a:lnTo>
                  <a:pt x="3538847" y="2220686"/>
                </a:lnTo>
                <a:lnTo>
                  <a:pt x="3621974" y="1698171"/>
                </a:lnTo>
                <a:lnTo>
                  <a:pt x="3515096" y="1270660"/>
                </a:lnTo>
                <a:lnTo>
                  <a:pt x="3277590" y="1175657"/>
                </a:lnTo>
                <a:lnTo>
                  <a:pt x="2719449" y="1151907"/>
                </a:lnTo>
                <a:lnTo>
                  <a:pt x="2090057" y="1151907"/>
                </a:lnTo>
                <a:lnTo>
                  <a:pt x="1864426" y="1246909"/>
                </a:lnTo>
                <a:lnTo>
                  <a:pt x="1686296" y="1294410"/>
                </a:lnTo>
                <a:lnTo>
                  <a:pt x="1543792" y="1187533"/>
                </a:lnTo>
                <a:lnTo>
                  <a:pt x="1140031" y="1187533"/>
                </a:lnTo>
                <a:lnTo>
                  <a:pt x="783771" y="1104405"/>
                </a:lnTo>
                <a:lnTo>
                  <a:pt x="237506" y="1045029"/>
                </a:lnTo>
                <a:lnTo>
                  <a:pt x="11875" y="1056904"/>
                </a:lnTo>
                <a:lnTo>
                  <a:pt x="0" y="178130"/>
                </a:lnTo>
                <a:lnTo>
                  <a:pt x="71252" y="201881"/>
                </a:lnTo>
                <a:close/>
              </a:path>
            </a:pathLst>
          </a:custGeom>
          <a:pattFill prst="pct90">
            <a:fgClr>
              <a:srgbClr val="FFFFFF"/>
            </a:fgClr>
            <a:bgClr>
              <a:schemeClr val="bg1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5" tIns="45677" rIns="91345" bIns="45677" rtlCol="0" anchor="ctr"/>
          <a:lstStyle/>
          <a:p>
            <a:pPr algn="ctr"/>
            <a:endParaRPr lang="ru-RU"/>
          </a:p>
        </p:txBody>
      </p:sp>
      <p:sp>
        <p:nvSpPr>
          <p:cNvPr id="14" name="Text Box 182"/>
          <p:cNvSpPr txBox="1">
            <a:spLocks noChangeArrowheads="1"/>
          </p:cNvSpPr>
          <p:nvPr/>
        </p:nvSpPr>
        <p:spPr bwMode="auto">
          <a:xfrm>
            <a:off x="2133616" y="6412263"/>
            <a:ext cx="1246505" cy="26402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355" tIns="31677" rIns="63355" bIns="31677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ru-RU" sz="13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Гребни</a:t>
            </a:r>
          </a:p>
        </p:txBody>
      </p:sp>
      <p:sp>
        <p:nvSpPr>
          <p:cNvPr id="16" name="Text Box 182"/>
          <p:cNvSpPr txBox="1">
            <a:spLocks noChangeArrowheads="1"/>
          </p:cNvSpPr>
          <p:nvPr/>
        </p:nvSpPr>
        <p:spPr bwMode="auto">
          <a:xfrm>
            <a:off x="2057417" y="4800609"/>
            <a:ext cx="1246505" cy="26402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355" tIns="31677" rIns="63355" bIns="31677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ru-RU" sz="13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Матюшино</a:t>
            </a:r>
          </a:p>
        </p:txBody>
      </p:sp>
      <p:sp>
        <p:nvSpPr>
          <p:cNvPr id="17" name="Text Box 182"/>
          <p:cNvSpPr txBox="1">
            <a:spLocks noChangeArrowheads="1"/>
          </p:cNvSpPr>
          <p:nvPr/>
        </p:nvSpPr>
        <p:spPr bwMode="auto">
          <a:xfrm>
            <a:off x="3962417" y="4419609"/>
            <a:ext cx="1246505" cy="26402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355" tIns="31677" rIns="63355" bIns="31677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ru-RU" sz="13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Зеленый Бор</a:t>
            </a:r>
          </a:p>
        </p:txBody>
      </p:sp>
      <p:sp>
        <p:nvSpPr>
          <p:cNvPr id="23" name="Прямоугольная выноска 22"/>
          <p:cNvSpPr/>
          <p:nvPr/>
        </p:nvSpPr>
        <p:spPr>
          <a:xfrm>
            <a:off x="13656" y="8021787"/>
            <a:ext cx="5334000" cy="1579413"/>
          </a:xfrm>
          <a:prstGeom prst="wedgeRectCallout">
            <a:avLst>
              <a:gd name="adj1" fmla="val 19625"/>
              <a:gd name="adj2" fmla="val 11404"/>
            </a:avLst>
          </a:prstGeom>
          <a:solidFill>
            <a:sysClr val="window" lastClr="FFFF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345" tIns="45677" rIns="91345" bIns="45677" rtlCol="0" anchor="ctr"/>
          <a:lstStyle/>
          <a:p>
            <a:pPr algn="just" defTabSz="913449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u="sng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just" defTabSz="913449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u="sng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just" defTabSz="913449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u="sng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ctr" defTabSz="9134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kern="0" dirty="0">
                <a:solidFill>
                  <a:prstClr val="black"/>
                </a:solidFill>
                <a:cs typeface="Times New Roman" panose="02020603050405020304" pitchFamily="18" charset="0"/>
              </a:rPr>
              <a:t>Опасный участок!</a:t>
            </a:r>
          </a:p>
          <a:p>
            <a:pPr algn="ctr" defTabSz="9134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kern="0" dirty="0">
                <a:solidFill>
                  <a:prstClr val="black"/>
                </a:solidFill>
                <a:cs typeface="Times New Roman" panose="02020603050405020304" pitchFamily="18" charset="0"/>
              </a:rPr>
              <a:t>Река Волга, Верхне-</a:t>
            </a:r>
            <a:r>
              <a:rPr lang="ru-RU" sz="1400" b="1" u="sng" kern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Услонский</a:t>
            </a:r>
            <a:r>
              <a:rPr lang="ru-RU" sz="1400" b="1" u="sng" kern="0" dirty="0">
                <a:solidFill>
                  <a:prstClr val="black"/>
                </a:solidFill>
                <a:cs typeface="Times New Roman" panose="02020603050405020304" pitchFamily="18" charset="0"/>
              </a:rPr>
              <a:t>, </a:t>
            </a:r>
            <a:r>
              <a:rPr lang="ru-RU" sz="1400" b="1" u="sng" kern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Лаишевский</a:t>
            </a:r>
            <a:r>
              <a:rPr lang="ru-RU" sz="1400" b="1" u="sng" kern="0" dirty="0">
                <a:solidFill>
                  <a:prstClr val="black"/>
                </a:solidFill>
                <a:cs typeface="Times New Roman" panose="02020603050405020304" pitchFamily="18" charset="0"/>
              </a:rPr>
              <a:t> районы,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u="sng" kern="0" dirty="0">
                <a:solidFill>
                  <a:prstClr val="black"/>
                </a:solidFill>
                <a:cs typeface="Times New Roman" panose="02020603050405020304" pitchFamily="18" charset="0"/>
              </a:rPr>
              <a:t>Строительство моста на трассе М-12,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u="sng" kern="0" dirty="0">
                <a:solidFill>
                  <a:prstClr val="black"/>
                </a:solidFill>
                <a:cs typeface="Times New Roman" panose="02020603050405020304" pitchFamily="18" charset="0"/>
              </a:rPr>
              <a:t> Разрушение ледяного покрова судами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Места локации и передвижения судов: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каждые 3 часа (круглосуточно) по маршруту:  </a:t>
            </a:r>
            <a:br>
              <a:rPr lang="ru-RU" alt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База ООО Судоходная компания КАМА – н.п. Шеланга</a:t>
            </a:r>
            <a:endParaRPr lang="en-US" altLang="ru-RU" sz="14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ru-RU" sz="1400" b="1" u="sng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ru-RU" sz="1400" b="1" u="sng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just" defTabSz="913449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3170713" y="2565075"/>
            <a:ext cx="1531916" cy="5486400"/>
          </a:xfrm>
          <a:custGeom>
            <a:avLst/>
            <a:gdLst>
              <a:gd name="connsiteX0" fmla="*/ 1484415 w 1531917"/>
              <a:gd name="connsiteY0" fmla="*/ 59377 h 5486400"/>
              <a:gd name="connsiteX1" fmla="*/ 1270659 w 1531917"/>
              <a:gd name="connsiteY1" fmla="*/ 0 h 5486400"/>
              <a:gd name="connsiteX2" fmla="*/ 1187532 w 1531917"/>
              <a:gd name="connsiteY2" fmla="*/ 106878 h 5486400"/>
              <a:gd name="connsiteX3" fmla="*/ 1033153 w 1531917"/>
              <a:gd name="connsiteY3" fmla="*/ 154379 h 5486400"/>
              <a:gd name="connsiteX4" fmla="*/ 1009402 w 1531917"/>
              <a:gd name="connsiteY4" fmla="*/ 249382 h 5486400"/>
              <a:gd name="connsiteX5" fmla="*/ 985652 w 1531917"/>
              <a:gd name="connsiteY5" fmla="*/ 403761 h 5486400"/>
              <a:gd name="connsiteX6" fmla="*/ 866898 w 1531917"/>
              <a:gd name="connsiteY6" fmla="*/ 498764 h 5486400"/>
              <a:gd name="connsiteX7" fmla="*/ 724394 w 1531917"/>
              <a:gd name="connsiteY7" fmla="*/ 629392 h 5486400"/>
              <a:gd name="connsiteX8" fmla="*/ 700644 w 1531917"/>
              <a:gd name="connsiteY8" fmla="*/ 795647 h 5486400"/>
              <a:gd name="connsiteX9" fmla="*/ 629392 w 1531917"/>
              <a:gd name="connsiteY9" fmla="*/ 938151 h 5486400"/>
              <a:gd name="connsiteX10" fmla="*/ 534389 w 1531917"/>
              <a:gd name="connsiteY10" fmla="*/ 997527 h 5486400"/>
              <a:gd name="connsiteX11" fmla="*/ 463137 w 1531917"/>
              <a:gd name="connsiteY11" fmla="*/ 1116281 h 5486400"/>
              <a:gd name="connsiteX12" fmla="*/ 439387 w 1531917"/>
              <a:gd name="connsiteY12" fmla="*/ 1294411 h 5486400"/>
              <a:gd name="connsiteX13" fmla="*/ 368135 w 1531917"/>
              <a:gd name="connsiteY13" fmla="*/ 1389413 h 5486400"/>
              <a:gd name="connsiteX14" fmla="*/ 273132 w 1531917"/>
              <a:gd name="connsiteY14" fmla="*/ 1425039 h 5486400"/>
              <a:gd name="connsiteX15" fmla="*/ 166254 w 1531917"/>
              <a:gd name="connsiteY15" fmla="*/ 1496291 h 5486400"/>
              <a:gd name="connsiteX16" fmla="*/ 130628 w 1531917"/>
              <a:gd name="connsiteY16" fmla="*/ 1626920 h 5486400"/>
              <a:gd name="connsiteX17" fmla="*/ 178130 w 1531917"/>
              <a:gd name="connsiteY17" fmla="*/ 1769424 h 5486400"/>
              <a:gd name="connsiteX18" fmla="*/ 83127 w 1531917"/>
              <a:gd name="connsiteY18" fmla="*/ 2173185 h 5486400"/>
              <a:gd name="connsiteX19" fmla="*/ 0 w 1531917"/>
              <a:gd name="connsiteY19" fmla="*/ 2493818 h 5486400"/>
              <a:gd name="connsiteX20" fmla="*/ 0 w 1531917"/>
              <a:gd name="connsiteY20" fmla="*/ 2945081 h 5486400"/>
              <a:gd name="connsiteX21" fmla="*/ 118753 w 1531917"/>
              <a:gd name="connsiteY21" fmla="*/ 3621974 h 5486400"/>
              <a:gd name="connsiteX22" fmla="*/ 403761 w 1531917"/>
              <a:gd name="connsiteY22" fmla="*/ 4405746 h 5486400"/>
              <a:gd name="connsiteX23" fmla="*/ 475013 w 1531917"/>
              <a:gd name="connsiteY23" fmla="*/ 4583875 h 5486400"/>
              <a:gd name="connsiteX24" fmla="*/ 700644 w 1531917"/>
              <a:gd name="connsiteY24" fmla="*/ 4892634 h 5486400"/>
              <a:gd name="connsiteX25" fmla="*/ 855023 w 1531917"/>
              <a:gd name="connsiteY25" fmla="*/ 5415148 h 5486400"/>
              <a:gd name="connsiteX26" fmla="*/ 997527 w 1531917"/>
              <a:gd name="connsiteY26" fmla="*/ 5486400 h 5486400"/>
              <a:gd name="connsiteX27" fmla="*/ 997527 w 1531917"/>
              <a:gd name="connsiteY27" fmla="*/ 5486400 h 5486400"/>
              <a:gd name="connsiteX28" fmla="*/ 1080654 w 1531917"/>
              <a:gd name="connsiteY28" fmla="*/ 5427024 h 5486400"/>
              <a:gd name="connsiteX29" fmla="*/ 1163782 w 1531917"/>
              <a:gd name="connsiteY29" fmla="*/ 5403273 h 5486400"/>
              <a:gd name="connsiteX30" fmla="*/ 1235033 w 1531917"/>
              <a:gd name="connsiteY30" fmla="*/ 5403273 h 5486400"/>
              <a:gd name="connsiteX31" fmla="*/ 1235033 w 1531917"/>
              <a:gd name="connsiteY31" fmla="*/ 5403273 h 5486400"/>
              <a:gd name="connsiteX32" fmla="*/ 1294410 w 1531917"/>
              <a:gd name="connsiteY32" fmla="*/ 5260769 h 5486400"/>
              <a:gd name="connsiteX33" fmla="*/ 1056904 w 1531917"/>
              <a:gd name="connsiteY33" fmla="*/ 5070764 h 5486400"/>
              <a:gd name="connsiteX34" fmla="*/ 748145 w 1531917"/>
              <a:gd name="connsiteY34" fmla="*/ 4085112 h 5486400"/>
              <a:gd name="connsiteX35" fmla="*/ 760020 w 1531917"/>
              <a:gd name="connsiteY35" fmla="*/ 3811979 h 5486400"/>
              <a:gd name="connsiteX36" fmla="*/ 439387 w 1531917"/>
              <a:gd name="connsiteY36" fmla="*/ 3004457 h 5486400"/>
              <a:gd name="connsiteX37" fmla="*/ 546265 w 1531917"/>
              <a:gd name="connsiteY37" fmla="*/ 2743200 h 5486400"/>
              <a:gd name="connsiteX38" fmla="*/ 498763 w 1531917"/>
              <a:gd name="connsiteY38" fmla="*/ 2434442 h 5486400"/>
              <a:gd name="connsiteX39" fmla="*/ 605641 w 1531917"/>
              <a:gd name="connsiteY39" fmla="*/ 2256312 h 5486400"/>
              <a:gd name="connsiteX40" fmla="*/ 795646 w 1531917"/>
              <a:gd name="connsiteY40" fmla="*/ 2078182 h 5486400"/>
              <a:gd name="connsiteX41" fmla="*/ 807522 w 1531917"/>
              <a:gd name="connsiteY41" fmla="*/ 1911927 h 5486400"/>
              <a:gd name="connsiteX42" fmla="*/ 985652 w 1531917"/>
              <a:gd name="connsiteY42" fmla="*/ 1769424 h 5486400"/>
              <a:gd name="connsiteX43" fmla="*/ 1021278 w 1531917"/>
              <a:gd name="connsiteY43" fmla="*/ 1389413 h 5486400"/>
              <a:gd name="connsiteX44" fmla="*/ 1140031 w 1531917"/>
              <a:gd name="connsiteY44" fmla="*/ 1235034 h 5486400"/>
              <a:gd name="connsiteX45" fmla="*/ 1258784 w 1531917"/>
              <a:gd name="connsiteY45" fmla="*/ 1199408 h 5486400"/>
              <a:gd name="connsiteX46" fmla="*/ 1270659 w 1531917"/>
              <a:gd name="connsiteY46" fmla="*/ 1009403 h 5486400"/>
              <a:gd name="connsiteX47" fmla="*/ 1401288 w 1531917"/>
              <a:gd name="connsiteY47" fmla="*/ 938151 h 5486400"/>
              <a:gd name="connsiteX48" fmla="*/ 1531917 w 1531917"/>
              <a:gd name="connsiteY48" fmla="*/ 961901 h 5486400"/>
              <a:gd name="connsiteX49" fmla="*/ 1531917 w 1531917"/>
              <a:gd name="connsiteY49" fmla="*/ 783772 h 5486400"/>
              <a:gd name="connsiteX50" fmla="*/ 1531917 w 1531917"/>
              <a:gd name="connsiteY50" fmla="*/ 783772 h 5486400"/>
              <a:gd name="connsiteX51" fmla="*/ 1365662 w 1531917"/>
              <a:gd name="connsiteY51" fmla="*/ 676894 h 5486400"/>
              <a:gd name="connsiteX52" fmla="*/ 1389413 w 1531917"/>
              <a:gd name="connsiteY52" fmla="*/ 475013 h 5486400"/>
              <a:gd name="connsiteX53" fmla="*/ 1436914 w 1531917"/>
              <a:gd name="connsiteY53" fmla="*/ 261257 h 5486400"/>
              <a:gd name="connsiteX54" fmla="*/ 1484415 w 1531917"/>
              <a:gd name="connsiteY54" fmla="*/ 59377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531917" h="5486400">
                <a:moveTo>
                  <a:pt x="1484415" y="59377"/>
                </a:moveTo>
                <a:lnTo>
                  <a:pt x="1270659" y="0"/>
                </a:lnTo>
                <a:lnTo>
                  <a:pt x="1187532" y="106878"/>
                </a:lnTo>
                <a:lnTo>
                  <a:pt x="1033153" y="154379"/>
                </a:lnTo>
                <a:lnTo>
                  <a:pt x="1009402" y="249382"/>
                </a:lnTo>
                <a:lnTo>
                  <a:pt x="985652" y="403761"/>
                </a:lnTo>
                <a:lnTo>
                  <a:pt x="866898" y="498764"/>
                </a:lnTo>
                <a:lnTo>
                  <a:pt x="724394" y="629392"/>
                </a:lnTo>
                <a:lnTo>
                  <a:pt x="700644" y="795647"/>
                </a:lnTo>
                <a:lnTo>
                  <a:pt x="629392" y="938151"/>
                </a:lnTo>
                <a:lnTo>
                  <a:pt x="534389" y="997527"/>
                </a:lnTo>
                <a:lnTo>
                  <a:pt x="463137" y="1116281"/>
                </a:lnTo>
                <a:lnTo>
                  <a:pt x="439387" y="1294411"/>
                </a:lnTo>
                <a:lnTo>
                  <a:pt x="368135" y="1389413"/>
                </a:lnTo>
                <a:lnTo>
                  <a:pt x="273132" y="1425039"/>
                </a:lnTo>
                <a:lnTo>
                  <a:pt x="166254" y="1496291"/>
                </a:lnTo>
                <a:lnTo>
                  <a:pt x="130628" y="1626920"/>
                </a:lnTo>
                <a:lnTo>
                  <a:pt x="178130" y="1769424"/>
                </a:lnTo>
                <a:lnTo>
                  <a:pt x="83127" y="2173185"/>
                </a:lnTo>
                <a:lnTo>
                  <a:pt x="0" y="2493818"/>
                </a:lnTo>
                <a:lnTo>
                  <a:pt x="0" y="2945081"/>
                </a:lnTo>
                <a:lnTo>
                  <a:pt x="118753" y="3621974"/>
                </a:lnTo>
                <a:lnTo>
                  <a:pt x="403761" y="4405746"/>
                </a:lnTo>
                <a:lnTo>
                  <a:pt x="475013" y="4583875"/>
                </a:lnTo>
                <a:lnTo>
                  <a:pt x="700644" y="4892634"/>
                </a:lnTo>
                <a:lnTo>
                  <a:pt x="855023" y="5415148"/>
                </a:lnTo>
                <a:lnTo>
                  <a:pt x="997527" y="5486400"/>
                </a:lnTo>
                <a:lnTo>
                  <a:pt x="997527" y="5486400"/>
                </a:lnTo>
                <a:lnTo>
                  <a:pt x="1080654" y="5427024"/>
                </a:lnTo>
                <a:lnTo>
                  <a:pt x="1163782" y="5403273"/>
                </a:lnTo>
                <a:lnTo>
                  <a:pt x="1235033" y="5403273"/>
                </a:lnTo>
                <a:lnTo>
                  <a:pt x="1235033" y="5403273"/>
                </a:lnTo>
                <a:lnTo>
                  <a:pt x="1294410" y="5260769"/>
                </a:lnTo>
                <a:lnTo>
                  <a:pt x="1056904" y="5070764"/>
                </a:lnTo>
                <a:lnTo>
                  <a:pt x="748145" y="4085112"/>
                </a:lnTo>
                <a:lnTo>
                  <a:pt x="760020" y="3811979"/>
                </a:lnTo>
                <a:lnTo>
                  <a:pt x="439387" y="3004457"/>
                </a:lnTo>
                <a:lnTo>
                  <a:pt x="546265" y="2743200"/>
                </a:lnTo>
                <a:lnTo>
                  <a:pt x="498763" y="2434442"/>
                </a:lnTo>
                <a:lnTo>
                  <a:pt x="605641" y="2256312"/>
                </a:lnTo>
                <a:lnTo>
                  <a:pt x="795646" y="2078182"/>
                </a:lnTo>
                <a:lnTo>
                  <a:pt x="807522" y="1911927"/>
                </a:lnTo>
                <a:lnTo>
                  <a:pt x="985652" y="1769424"/>
                </a:lnTo>
                <a:lnTo>
                  <a:pt x="1021278" y="1389413"/>
                </a:lnTo>
                <a:lnTo>
                  <a:pt x="1140031" y="1235034"/>
                </a:lnTo>
                <a:lnTo>
                  <a:pt x="1258784" y="1199408"/>
                </a:lnTo>
                <a:lnTo>
                  <a:pt x="1270659" y="1009403"/>
                </a:lnTo>
                <a:lnTo>
                  <a:pt x="1401288" y="938151"/>
                </a:lnTo>
                <a:lnTo>
                  <a:pt x="1531917" y="961901"/>
                </a:lnTo>
                <a:lnTo>
                  <a:pt x="1531917" y="783772"/>
                </a:lnTo>
                <a:lnTo>
                  <a:pt x="1531917" y="783772"/>
                </a:lnTo>
                <a:lnTo>
                  <a:pt x="1365662" y="676894"/>
                </a:lnTo>
                <a:lnTo>
                  <a:pt x="1389413" y="475013"/>
                </a:lnTo>
                <a:lnTo>
                  <a:pt x="1436914" y="261257"/>
                </a:lnTo>
                <a:lnTo>
                  <a:pt x="1484415" y="59377"/>
                </a:lnTo>
                <a:close/>
              </a:path>
            </a:pathLst>
          </a:custGeom>
          <a:solidFill>
            <a:srgbClr val="00B0F0">
              <a:alpha val="83000"/>
            </a:srgbClr>
          </a:solidFill>
          <a:ln>
            <a:solidFill>
              <a:srgbClr val="FF0000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5" tIns="45677" rIns="91345" bIns="45677" rtlCol="0" anchor="ctr"/>
          <a:lstStyle/>
          <a:p>
            <a:pPr algn="ctr"/>
            <a:endParaRPr lang="ru-RU"/>
          </a:p>
        </p:txBody>
      </p:sp>
      <p:sp>
        <p:nvSpPr>
          <p:cNvPr id="15" name="Text Box 182"/>
          <p:cNvSpPr txBox="1">
            <a:spLocks noChangeArrowheads="1"/>
          </p:cNvSpPr>
          <p:nvPr/>
        </p:nvSpPr>
        <p:spPr bwMode="auto">
          <a:xfrm>
            <a:off x="4423389" y="1905004"/>
            <a:ext cx="2282223" cy="464082"/>
          </a:xfrm>
          <a:prstGeom prst="rect">
            <a:avLst/>
          </a:prstGeom>
          <a:solidFill>
            <a:srgbClr val="B2B2B2"/>
          </a:solidFill>
          <a:ln>
            <a:noFill/>
          </a:ln>
          <a:extLst/>
        </p:spPr>
        <p:txBody>
          <a:bodyPr wrap="square" lIns="63355" tIns="31677" rIns="63355" bIns="31677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ru-RU" sz="1300" b="1" i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База ООО Судоходная Компания Кама</a:t>
            </a:r>
          </a:p>
        </p:txBody>
      </p:sp>
      <p:sp>
        <p:nvSpPr>
          <p:cNvPr id="4" name="Овал 3"/>
          <p:cNvSpPr/>
          <p:nvPr/>
        </p:nvSpPr>
        <p:spPr>
          <a:xfrm>
            <a:off x="4710748" y="2565069"/>
            <a:ext cx="332105" cy="304801"/>
          </a:xfrm>
          <a:prstGeom prst="ellipse">
            <a:avLst/>
          </a:prstGeom>
          <a:solidFill>
            <a:srgbClr val="FF0000"/>
          </a:solidFill>
          <a:ln>
            <a:solidFill>
              <a:srgbClr val="D7D7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5" tIns="45677" rIns="91345" bIns="45677" rtlCol="0" anchor="ctr"/>
          <a:lstStyle/>
          <a:p>
            <a:pPr algn="ctr"/>
            <a:endParaRPr lang="ru-RU"/>
          </a:p>
        </p:txBody>
      </p:sp>
      <p:sp>
        <p:nvSpPr>
          <p:cNvPr id="18" name="Text Box 182"/>
          <p:cNvSpPr txBox="1">
            <a:spLocks noChangeArrowheads="1"/>
          </p:cNvSpPr>
          <p:nvPr/>
        </p:nvSpPr>
        <p:spPr bwMode="auto">
          <a:xfrm>
            <a:off x="2680669" y="7640369"/>
            <a:ext cx="1246505" cy="26402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355" tIns="31677" rIns="63355" bIns="31677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ru-RU" sz="13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Шеланга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6" t="8196" r="11644" b="4328"/>
          <a:stretch/>
        </p:blipFill>
        <p:spPr bwMode="auto">
          <a:xfrm>
            <a:off x="6858013" y="5943617"/>
            <a:ext cx="5943601" cy="3657601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6858013" y="5140892"/>
            <a:ext cx="5943601" cy="726516"/>
          </a:xfrm>
          <a:prstGeom prst="rect">
            <a:avLst/>
          </a:prstGeom>
          <a:solidFill>
            <a:srgbClr val="4472C4">
              <a:lumMod val="40000"/>
              <a:lumOff val="60000"/>
            </a:srgbClr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51332" tIns="25663" rIns="51332" bIns="25663" anchor="ctr"/>
          <a:lstStyle/>
          <a:p>
            <a:pPr algn="ctr" defTabSz="684858" fontAlgn="auto">
              <a:spcBef>
                <a:spcPts val="0"/>
              </a:spcBef>
              <a:spcAft>
                <a:spcPts val="0"/>
              </a:spcAft>
            </a:pPr>
            <a:r>
              <a:rPr lang="ru-RU" sz="2000" kern="0" dirty="0">
                <a:solidFill>
                  <a:srgbClr val="000000"/>
                </a:solidFill>
                <a:cs typeface="Times New Roman" panose="02020603050405020304" pitchFamily="18" charset="0"/>
              </a:rPr>
              <a:t>Обзорный космический снимок </a:t>
            </a:r>
          </a:p>
          <a:p>
            <a:pPr algn="ctr" defTabSz="684858" fontAlgn="auto">
              <a:spcBef>
                <a:spcPts val="0"/>
              </a:spcBef>
              <a:spcAft>
                <a:spcPts val="0"/>
              </a:spcAft>
            </a:pPr>
            <a:r>
              <a:rPr lang="ru-RU" sz="2000" kern="0" dirty="0">
                <a:solidFill>
                  <a:srgbClr val="000000"/>
                </a:solidFill>
                <a:cs typeface="Times New Roman" panose="02020603050405020304" pitchFamily="18" charset="0"/>
              </a:rPr>
              <a:t>Спутник </a:t>
            </a:r>
            <a:r>
              <a:rPr lang="en-US" sz="2000" kern="0" dirty="0">
                <a:solidFill>
                  <a:srgbClr val="000000"/>
                </a:solidFill>
                <a:cs typeface="Times New Roman" panose="02020603050405020304" pitchFamily="18" charset="0"/>
              </a:rPr>
              <a:t>Sentinel-2</a:t>
            </a:r>
            <a:r>
              <a:rPr lang="ru-RU" sz="2000" kern="0" dirty="0">
                <a:solidFill>
                  <a:srgbClr val="000000"/>
                </a:solidFill>
                <a:cs typeface="Times New Roman" panose="02020603050405020304" pitchFamily="18" charset="0"/>
              </a:rPr>
              <a:t> 20.12.2020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8610601" y="6172218"/>
            <a:ext cx="685800" cy="39245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8610601" y="6564657"/>
            <a:ext cx="0" cy="162654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8610612" y="6564673"/>
            <a:ext cx="342901" cy="11168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Box 182"/>
          <p:cNvSpPr txBox="1">
            <a:spLocks noChangeArrowheads="1"/>
          </p:cNvSpPr>
          <p:nvPr/>
        </p:nvSpPr>
        <p:spPr bwMode="auto">
          <a:xfrm>
            <a:off x="7162801" y="6384417"/>
            <a:ext cx="1447800" cy="264027"/>
          </a:xfrm>
          <a:prstGeom prst="rect">
            <a:avLst/>
          </a:prstGeom>
          <a:solidFill>
            <a:srgbClr val="B2B2B2"/>
          </a:solidFill>
          <a:ln>
            <a:noFill/>
          </a:ln>
          <a:extLst/>
        </p:spPr>
        <p:txBody>
          <a:bodyPr wrap="square" lIns="63355" tIns="31677" rIns="63355" bIns="31677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ru-RU" sz="1300" b="1" i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Промоины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191368" y="3149399"/>
            <a:ext cx="3110548" cy="426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1" tIns="45684" rIns="91361" bIns="45684" rtlCol="0" anchor="ctr"/>
          <a:lstStyle/>
          <a:p>
            <a:pPr algn="ctr"/>
            <a:endParaRPr lang="ru-RU"/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 flipH="1">
            <a:off x="5301929" y="6412258"/>
            <a:ext cx="155608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>
            <a:off x="5301929" y="4267200"/>
            <a:ext cx="155608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8876"/>
            <a:ext cx="4361862" cy="202672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4" y="1493878"/>
            <a:ext cx="5943598" cy="361152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6858013" y="884293"/>
            <a:ext cx="5943601" cy="609599"/>
          </a:xfrm>
          <a:prstGeom prst="rect">
            <a:avLst/>
          </a:prstGeom>
          <a:solidFill>
            <a:srgbClr val="4472C4">
              <a:lumMod val="40000"/>
              <a:lumOff val="60000"/>
            </a:srgbClr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51332" tIns="25663" rIns="51332" bIns="25663" anchor="ctr"/>
          <a:lstStyle/>
          <a:p>
            <a:pPr algn="ctr" defTabSz="6848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dirty="0">
                <a:solidFill>
                  <a:srgbClr val="000000"/>
                </a:solidFill>
                <a:cs typeface="Times New Roman" panose="02020603050405020304" pitchFamily="18" charset="0"/>
              </a:rPr>
              <a:t>Мониторинг движения судов  (ИС «КИИС Море»)</a:t>
            </a:r>
          </a:p>
        </p:txBody>
      </p:sp>
    </p:spTree>
    <p:extLst>
      <p:ext uri="{BB962C8B-B14F-4D97-AF65-F5344CB8AC3E}">
        <p14:creationId xmlns:p14="http://schemas.microsoft.com/office/powerpoint/2010/main" val="22887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Заголовок 1"/>
          <p:cNvSpPr txBox="1">
            <a:spLocks/>
          </p:cNvSpPr>
          <p:nvPr/>
        </p:nvSpPr>
        <p:spPr>
          <a:xfrm>
            <a:off x="-11724" y="943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086" tIns="32530" rIns="65086" bIns="32530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>
                <a:solidFill>
                  <a:srgbClr val="000000"/>
                </a:solidFill>
              </a:rPr>
              <a:t>МОДЕЛЬ РАЗВИТИЯ </a:t>
            </a:r>
            <a:r>
              <a:rPr lang="ru-RU" altLang="ru-RU" dirty="0" smtClean="0">
                <a:solidFill>
                  <a:srgbClr val="000000"/>
                </a:solidFill>
              </a:rPr>
              <a:t>ОБСТАНОВКИ</a:t>
            </a:r>
          </a:p>
          <a:p>
            <a:r>
              <a:rPr lang="ru-RU" altLang="ru-RU" dirty="0" smtClean="0">
                <a:solidFill>
                  <a:srgbClr val="000000"/>
                </a:solidFill>
              </a:rPr>
              <a:t>(ЧС, ПРОИСШЕСТВИЯ, СВЯЗАННЫЕ СО ВЗРЫВАМИ БЫТОВОГО ГАЗА)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49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174" tIns="45597" rIns="91174" bIns="45597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70C0"/>
              </a:solidFill>
            </a:endParaRPr>
          </a:p>
        </p:txBody>
      </p:sp>
      <p:pic>
        <p:nvPicPr>
          <p:cNvPr id="1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44" y="1133474"/>
            <a:ext cx="12058649" cy="816292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6158" r="24741" b="8182"/>
          <a:stretch/>
        </p:blipFill>
        <p:spPr bwMode="auto">
          <a:xfrm>
            <a:off x="369624" y="1219201"/>
            <a:ext cx="12047162" cy="81534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44" name="Полилиния 243"/>
          <p:cNvSpPr/>
          <p:nvPr/>
        </p:nvSpPr>
        <p:spPr>
          <a:xfrm>
            <a:off x="4367878" y="5210689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6" name="Полилиния 245"/>
          <p:cNvSpPr/>
          <p:nvPr/>
        </p:nvSpPr>
        <p:spPr>
          <a:xfrm>
            <a:off x="8372027" y="383219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7" name="Полилиния 246"/>
          <p:cNvSpPr/>
          <p:nvPr/>
        </p:nvSpPr>
        <p:spPr>
          <a:xfrm>
            <a:off x="6845295" y="4323998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8" name="Полилиния 247"/>
          <p:cNvSpPr/>
          <p:nvPr/>
        </p:nvSpPr>
        <p:spPr>
          <a:xfrm>
            <a:off x="9404303" y="2078796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0" name="Полилиния 249"/>
          <p:cNvSpPr/>
          <p:nvPr/>
        </p:nvSpPr>
        <p:spPr>
          <a:xfrm>
            <a:off x="1152249" y="4832865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2" name="Полилиния 251"/>
          <p:cNvSpPr/>
          <p:nvPr/>
        </p:nvSpPr>
        <p:spPr>
          <a:xfrm>
            <a:off x="5685382" y="2412180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3" name="Полилиния 252"/>
          <p:cNvSpPr/>
          <p:nvPr/>
        </p:nvSpPr>
        <p:spPr>
          <a:xfrm>
            <a:off x="8240556" y="3275791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4" name="Полилиния 253"/>
          <p:cNvSpPr/>
          <p:nvPr/>
        </p:nvSpPr>
        <p:spPr>
          <a:xfrm>
            <a:off x="5040727" y="3474082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5" name="Полилиния 254"/>
          <p:cNvSpPr/>
          <p:nvPr/>
        </p:nvSpPr>
        <p:spPr>
          <a:xfrm>
            <a:off x="4281881" y="2054258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6" name="Полилиния 255"/>
          <p:cNvSpPr/>
          <p:nvPr/>
        </p:nvSpPr>
        <p:spPr>
          <a:xfrm>
            <a:off x="1783706" y="3360754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9" name="Полилиния 258"/>
          <p:cNvSpPr/>
          <p:nvPr/>
        </p:nvSpPr>
        <p:spPr>
          <a:xfrm>
            <a:off x="6522064" y="5622962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1" name="Полилиния 260"/>
          <p:cNvSpPr/>
          <p:nvPr/>
        </p:nvSpPr>
        <p:spPr>
          <a:xfrm>
            <a:off x="10682676" y="3793521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2" name="Полилиния 261"/>
          <p:cNvSpPr/>
          <p:nvPr/>
        </p:nvSpPr>
        <p:spPr>
          <a:xfrm>
            <a:off x="7937212" y="4906278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3" name="Полилиния 262"/>
          <p:cNvSpPr/>
          <p:nvPr/>
        </p:nvSpPr>
        <p:spPr>
          <a:xfrm>
            <a:off x="5925516" y="6204918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4" name="Полилиния 263"/>
          <p:cNvSpPr/>
          <p:nvPr/>
        </p:nvSpPr>
        <p:spPr>
          <a:xfrm>
            <a:off x="5341665" y="2890713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5" name="Полилиния 264"/>
          <p:cNvSpPr/>
          <p:nvPr/>
        </p:nvSpPr>
        <p:spPr>
          <a:xfrm>
            <a:off x="3725543" y="2220301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6" name="Полилиния 265"/>
          <p:cNvSpPr/>
          <p:nvPr/>
        </p:nvSpPr>
        <p:spPr>
          <a:xfrm>
            <a:off x="2504982" y="4065769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8" name="Полилиния 267"/>
          <p:cNvSpPr/>
          <p:nvPr/>
        </p:nvSpPr>
        <p:spPr>
          <a:xfrm>
            <a:off x="3837006" y="3735261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9" name="Прямоугольник 268"/>
          <p:cNvSpPr/>
          <p:nvPr/>
        </p:nvSpPr>
        <p:spPr>
          <a:xfrm>
            <a:off x="9440384" y="2062041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279" name="Прямоугольник 278"/>
          <p:cNvSpPr/>
          <p:nvPr/>
        </p:nvSpPr>
        <p:spPr>
          <a:xfrm>
            <a:off x="6017481" y="2820985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293" name="Прямоугольник 292"/>
          <p:cNvSpPr/>
          <p:nvPr/>
        </p:nvSpPr>
        <p:spPr>
          <a:xfrm>
            <a:off x="8264093" y="3456424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</a:t>
            </a:r>
          </a:p>
        </p:txBody>
      </p:sp>
      <p:sp>
        <p:nvSpPr>
          <p:cNvPr id="294" name="Прямоугольник 293"/>
          <p:cNvSpPr/>
          <p:nvPr/>
        </p:nvSpPr>
        <p:spPr>
          <a:xfrm>
            <a:off x="5013722" y="3756207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295" name="Прямоугольник 294"/>
          <p:cNvSpPr/>
          <p:nvPr/>
        </p:nvSpPr>
        <p:spPr>
          <a:xfrm>
            <a:off x="1881299" y="3569705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296" name="Прямоугольник 295"/>
          <p:cNvSpPr/>
          <p:nvPr/>
        </p:nvSpPr>
        <p:spPr>
          <a:xfrm>
            <a:off x="8318523" y="5168438"/>
            <a:ext cx="67166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297" name="Прямоугольник 296"/>
          <p:cNvSpPr/>
          <p:nvPr/>
        </p:nvSpPr>
        <p:spPr>
          <a:xfrm>
            <a:off x="5973311" y="6568298"/>
            <a:ext cx="95951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298" name="Прямоугольник 297"/>
          <p:cNvSpPr/>
          <p:nvPr/>
        </p:nvSpPr>
        <p:spPr>
          <a:xfrm>
            <a:off x="4293051" y="3934571"/>
            <a:ext cx="94969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299" name="Полилиния 298"/>
          <p:cNvSpPr/>
          <p:nvPr/>
        </p:nvSpPr>
        <p:spPr>
          <a:xfrm>
            <a:off x="5576483" y="5011583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0" name="Полилиния 299"/>
          <p:cNvSpPr/>
          <p:nvPr/>
        </p:nvSpPr>
        <p:spPr>
          <a:xfrm>
            <a:off x="2912420" y="4906804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1" name="Полилиния 300"/>
          <p:cNvSpPr/>
          <p:nvPr/>
        </p:nvSpPr>
        <p:spPr>
          <a:xfrm>
            <a:off x="4647949" y="4152022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2" name="Прямоугольник 301"/>
          <p:cNvSpPr/>
          <p:nvPr/>
        </p:nvSpPr>
        <p:spPr>
          <a:xfrm>
            <a:off x="5685450" y="5211642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303" name="Прямоугольник 302"/>
          <p:cNvSpPr/>
          <p:nvPr/>
        </p:nvSpPr>
        <p:spPr>
          <a:xfrm>
            <a:off x="4629980" y="5407737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304" name="Прямоугольник 303"/>
          <p:cNvSpPr/>
          <p:nvPr/>
        </p:nvSpPr>
        <p:spPr>
          <a:xfrm>
            <a:off x="4965107" y="4510357"/>
            <a:ext cx="1650278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 Слобода</a:t>
            </a:r>
          </a:p>
        </p:txBody>
      </p:sp>
      <p:sp>
        <p:nvSpPr>
          <p:cNvPr id="305" name="Полилиния 304"/>
          <p:cNvSpPr/>
          <p:nvPr/>
        </p:nvSpPr>
        <p:spPr>
          <a:xfrm>
            <a:off x="9079566" y="4938467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6" name="Прямоугольник 305"/>
          <p:cNvSpPr/>
          <p:nvPr/>
        </p:nvSpPr>
        <p:spPr>
          <a:xfrm>
            <a:off x="9022038" y="5388525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307" name="Полилиния 306"/>
          <p:cNvSpPr/>
          <p:nvPr/>
        </p:nvSpPr>
        <p:spPr>
          <a:xfrm>
            <a:off x="7528951" y="3623867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8" name="Прямоугольник 307"/>
          <p:cNvSpPr/>
          <p:nvPr/>
        </p:nvSpPr>
        <p:spPr>
          <a:xfrm>
            <a:off x="7630144" y="3754865"/>
            <a:ext cx="95951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309" name="Полилиния 308"/>
          <p:cNvSpPr/>
          <p:nvPr/>
        </p:nvSpPr>
        <p:spPr>
          <a:xfrm>
            <a:off x="6154181" y="3391388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0" name="Прямоугольник 309"/>
          <p:cNvSpPr/>
          <p:nvPr/>
        </p:nvSpPr>
        <p:spPr>
          <a:xfrm>
            <a:off x="6615420" y="4143070"/>
            <a:ext cx="98905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311" name="Полилиния 310"/>
          <p:cNvSpPr/>
          <p:nvPr/>
        </p:nvSpPr>
        <p:spPr>
          <a:xfrm>
            <a:off x="7508524" y="5721119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2" name="Прямоугольник 311"/>
          <p:cNvSpPr/>
          <p:nvPr/>
        </p:nvSpPr>
        <p:spPr>
          <a:xfrm>
            <a:off x="8191608" y="6347014"/>
            <a:ext cx="1306487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313" name="Полилиния 312"/>
          <p:cNvSpPr/>
          <p:nvPr/>
        </p:nvSpPr>
        <p:spPr>
          <a:xfrm>
            <a:off x="9670256" y="5810327"/>
            <a:ext cx="1676319" cy="1514429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4" name="Прямоугольник 313"/>
          <p:cNvSpPr/>
          <p:nvPr/>
        </p:nvSpPr>
        <p:spPr>
          <a:xfrm>
            <a:off x="9838173" y="6174086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315" name="Прямоугольник 314"/>
          <p:cNvSpPr/>
          <p:nvPr/>
        </p:nvSpPr>
        <p:spPr>
          <a:xfrm>
            <a:off x="6549017" y="5980615"/>
            <a:ext cx="138826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316" name="Полилиния 315"/>
          <p:cNvSpPr/>
          <p:nvPr/>
        </p:nvSpPr>
        <p:spPr>
          <a:xfrm>
            <a:off x="3183350" y="5694075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7" name="Полилиния 316"/>
          <p:cNvSpPr/>
          <p:nvPr/>
        </p:nvSpPr>
        <p:spPr>
          <a:xfrm>
            <a:off x="9525378" y="3701204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8" name="Полилиния 317"/>
          <p:cNvSpPr/>
          <p:nvPr/>
        </p:nvSpPr>
        <p:spPr>
          <a:xfrm>
            <a:off x="9956629" y="4936787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9" name="Полилиния 318"/>
          <p:cNvSpPr/>
          <p:nvPr/>
        </p:nvSpPr>
        <p:spPr>
          <a:xfrm>
            <a:off x="10320129" y="6857724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0" name="Полилиния 319"/>
          <p:cNvSpPr/>
          <p:nvPr/>
        </p:nvSpPr>
        <p:spPr>
          <a:xfrm>
            <a:off x="428809" y="6647073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1" name="Полилиния 320"/>
          <p:cNvSpPr/>
          <p:nvPr/>
        </p:nvSpPr>
        <p:spPr>
          <a:xfrm>
            <a:off x="3186577" y="2474713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2" name="Прямоугольник 321"/>
          <p:cNvSpPr/>
          <p:nvPr/>
        </p:nvSpPr>
        <p:spPr>
          <a:xfrm>
            <a:off x="10951603" y="3970306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323" name="Прямоугольник 322"/>
          <p:cNvSpPr/>
          <p:nvPr/>
        </p:nvSpPr>
        <p:spPr>
          <a:xfrm>
            <a:off x="9811358" y="4201868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324" name="Прямоугольник 323"/>
          <p:cNvSpPr/>
          <p:nvPr/>
        </p:nvSpPr>
        <p:spPr>
          <a:xfrm>
            <a:off x="10291114" y="5110829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325" name="Прямоугольник 324"/>
          <p:cNvSpPr/>
          <p:nvPr/>
        </p:nvSpPr>
        <p:spPr>
          <a:xfrm>
            <a:off x="10481939" y="7123295"/>
            <a:ext cx="67166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  <p:sp>
        <p:nvSpPr>
          <p:cNvPr id="326" name="Прямоугольник 325"/>
          <p:cNvSpPr/>
          <p:nvPr/>
        </p:nvSpPr>
        <p:spPr>
          <a:xfrm>
            <a:off x="3690314" y="6116900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327" name="Полилиния 326"/>
          <p:cNvSpPr/>
          <p:nvPr/>
        </p:nvSpPr>
        <p:spPr>
          <a:xfrm>
            <a:off x="5350135" y="6714882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8" name="Полилиния 327"/>
          <p:cNvSpPr/>
          <p:nvPr/>
        </p:nvSpPr>
        <p:spPr>
          <a:xfrm rot="21340596">
            <a:off x="2095351" y="5986430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9" name="Полилиния 328"/>
          <p:cNvSpPr/>
          <p:nvPr/>
        </p:nvSpPr>
        <p:spPr>
          <a:xfrm>
            <a:off x="4369840" y="6231420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0" name="Прямоугольник 329"/>
          <p:cNvSpPr/>
          <p:nvPr/>
        </p:nvSpPr>
        <p:spPr>
          <a:xfrm>
            <a:off x="4458568" y="6487176"/>
            <a:ext cx="151474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331" name="Полилиния 330"/>
          <p:cNvSpPr/>
          <p:nvPr/>
        </p:nvSpPr>
        <p:spPr>
          <a:xfrm>
            <a:off x="6869767" y="6544312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2" name="Полилиния 331"/>
          <p:cNvSpPr/>
          <p:nvPr/>
        </p:nvSpPr>
        <p:spPr>
          <a:xfrm>
            <a:off x="8007095" y="6872652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3" name="Полилиния 332"/>
          <p:cNvSpPr/>
          <p:nvPr/>
        </p:nvSpPr>
        <p:spPr>
          <a:xfrm>
            <a:off x="9340685" y="6920471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4" name="Прямоугольник 333"/>
          <p:cNvSpPr/>
          <p:nvPr/>
        </p:nvSpPr>
        <p:spPr>
          <a:xfrm>
            <a:off x="9523508" y="7344926"/>
            <a:ext cx="95951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335" name="Полилиния 334"/>
          <p:cNvSpPr/>
          <p:nvPr/>
        </p:nvSpPr>
        <p:spPr>
          <a:xfrm>
            <a:off x="10147729" y="7542148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6" name="Прямоугольник 335"/>
          <p:cNvSpPr/>
          <p:nvPr/>
        </p:nvSpPr>
        <p:spPr>
          <a:xfrm>
            <a:off x="3083549" y="3094567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337" name="Полилиния 336"/>
          <p:cNvSpPr/>
          <p:nvPr/>
        </p:nvSpPr>
        <p:spPr>
          <a:xfrm rot="21436068">
            <a:off x="1769550" y="5161879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8" name="Прямоугольник 337"/>
          <p:cNvSpPr/>
          <p:nvPr/>
        </p:nvSpPr>
        <p:spPr>
          <a:xfrm>
            <a:off x="2267962" y="5393767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339" name="Полилиния 338"/>
          <p:cNvSpPr/>
          <p:nvPr/>
        </p:nvSpPr>
        <p:spPr>
          <a:xfrm>
            <a:off x="1325534" y="5792964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0" name="Прямоугольник 339"/>
          <p:cNvSpPr/>
          <p:nvPr/>
        </p:nvSpPr>
        <p:spPr>
          <a:xfrm>
            <a:off x="1467931" y="6067467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341" name="Полилиния 340"/>
          <p:cNvSpPr/>
          <p:nvPr/>
        </p:nvSpPr>
        <p:spPr>
          <a:xfrm>
            <a:off x="3433077" y="4299143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2" name="Прямоугольник 341"/>
          <p:cNvSpPr/>
          <p:nvPr/>
        </p:nvSpPr>
        <p:spPr>
          <a:xfrm>
            <a:off x="3745994" y="4745240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343" name="Полилиния 342"/>
          <p:cNvSpPr/>
          <p:nvPr/>
        </p:nvSpPr>
        <p:spPr>
          <a:xfrm>
            <a:off x="3184269" y="3793919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4" name="Прямоугольник 343"/>
          <p:cNvSpPr/>
          <p:nvPr/>
        </p:nvSpPr>
        <p:spPr>
          <a:xfrm>
            <a:off x="3301034" y="3657615"/>
            <a:ext cx="77125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345" name="Прямоугольник 344"/>
          <p:cNvSpPr/>
          <p:nvPr/>
        </p:nvSpPr>
        <p:spPr>
          <a:xfrm>
            <a:off x="509949" y="6886348"/>
            <a:ext cx="1631172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346" name="Полилиния 345"/>
          <p:cNvSpPr/>
          <p:nvPr/>
        </p:nvSpPr>
        <p:spPr>
          <a:xfrm>
            <a:off x="4953657" y="1672073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75" tIns="45644" rIns="91275" bIns="4564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7" name="Прямоугольник 346"/>
          <p:cNvSpPr/>
          <p:nvPr/>
        </p:nvSpPr>
        <p:spPr>
          <a:xfrm>
            <a:off x="5161880" y="2087865"/>
            <a:ext cx="87396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348" name="Прямоугольник 347"/>
          <p:cNvSpPr/>
          <p:nvPr/>
        </p:nvSpPr>
        <p:spPr>
          <a:xfrm>
            <a:off x="7084846" y="6915692"/>
            <a:ext cx="115141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349" name="Прямоугольник 348"/>
          <p:cNvSpPr/>
          <p:nvPr/>
        </p:nvSpPr>
        <p:spPr>
          <a:xfrm>
            <a:off x="7516896" y="4780602"/>
            <a:ext cx="142464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350" name="Прямоугольник 349"/>
          <p:cNvSpPr/>
          <p:nvPr/>
        </p:nvSpPr>
        <p:spPr>
          <a:xfrm>
            <a:off x="4248545" y="8131332"/>
            <a:ext cx="103322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351" name="Прямоугольник 350"/>
          <p:cNvSpPr/>
          <p:nvPr/>
        </p:nvSpPr>
        <p:spPr>
          <a:xfrm>
            <a:off x="3620445" y="2483270"/>
            <a:ext cx="1006536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Большая. Атня</a:t>
            </a:r>
          </a:p>
        </p:txBody>
      </p:sp>
      <p:sp>
        <p:nvSpPr>
          <p:cNvPr id="352" name="Прямоугольник 351"/>
          <p:cNvSpPr/>
          <p:nvPr/>
        </p:nvSpPr>
        <p:spPr>
          <a:xfrm>
            <a:off x="679606" y="4960790"/>
            <a:ext cx="179146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Кайбицы</a:t>
            </a:r>
          </a:p>
        </p:txBody>
      </p:sp>
      <p:sp>
        <p:nvSpPr>
          <p:cNvPr id="354" name="Прямоугольник 353"/>
          <p:cNvSpPr/>
          <p:nvPr/>
        </p:nvSpPr>
        <p:spPr>
          <a:xfrm>
            <a:off x="8625185" y="3935501"/>
            <a:ext cx="191903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355" name="Прямоугольник 354"/>
          <p:cNvSpPr/>
          <p:nvPr/>
        </p:nvSpPr>
        <p:spPr>
          <a:xfrm>
            <a:off x="2777705" y="4440497"/>
            <a:ext cx="147046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 Услон</a:t>
            </a:r>
          </a:p>
        </p:txBody>
      </p:sp>
      <p:sp>
        <p:nvSpPr>
          <p:cNvPr id="356" name="Прямоугольник 355"/>
          <p:cNvSpPr/>
          <p:nvPr/>
        </p:nvSpPr>
        <p:spPr>
          <a:xfrm>
            <a:off x="5350135" y="7200573"/>
            <a:ext cx="95966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357" name="Прямоугольник 356"/>
          <p:cNvSpPr/>
          <p:nvPr/>
        </p:nvSpPr>
        <p:spPr>
          <a:xfrm>
            <a:off x="8157186" y="7287433"/>
            <a:ext cx="1306487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358" name="Прямоугольник 357"/>
          <p:cNvSpPr/>
          <p:nvPr/>
        </p:nvSpPr>
        <p:spPr>
          <a:xfrm>
            <a:off x="4551254" y="2682962"/>
            <a:ext cx="63482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359" name="Прямоугольник 358"/>
          <p:cNvSpPr/>
          <p:nvPr/>
        </p:nvSpPr>
        <p:spPr>
          <a:xfrm>
            <a:off x="3001127" y="5704380"/>
            <a:ext cx="164682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 Устье</a:t>
            </a:r>
          </a:p>
        </p:txBody>
      </p:sp>
      <p:grpSp>
        <p:nvGrpSpPr>
          <p:cNvPr id="360" name="Группа 359"/>
          <p:cNvGrpSpPr/>
          <p:nvPr/>
        </p:nvGrpSpPr>
        <p:grpSpPr>
          <a:xfrm>
            <a:off x="457235" y="8169809"/>
            <a:ext cx="5841655" cy="1086491"/>
            <a:chOff x="793779" y="8233439"/>
            <a:chExt cx="4921221" cy="1361801"/>
          </a:xfrm>
        </p:grpSpPr>
        <p:sp>
          <p:nvSpPr>
            <p:cNvPr id="361" name="Прямоугольник 360"/>
            <p:cNvSpPr/>
            <p:nvPr/>
          </p:nvSpPr>
          <p:spPr>
            <a:xfrm>
              <a:off x="793779" y="8233439"/>
              <a:ext cx="4921221" cy="136180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362" name="Text Box 144"/>
            <p:cNvSpPr txBox="1">
              <a:spLocks noChangeArrowheads="1"/>
            </p:cNvSpPr>
            <p:nvPr/>
          </p:nvSpPr>
          <p:spPr bwMode="auto">
            <a:xfrm>
              <a:off x="1729480" y="8418860"/>
              <a:ext cx="2972870" cy="371810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363" name="Прямоугольник 362"/>
          <p:cNvSpPr/>
          <p:nvPr/>
        </p:nvSpPr>
        <p:spPr>
          <a:xfrm>
            <a:off x="1087467" y="8561459"/>
            <a:ext cx="5222332" cy="738284"/>
          </a:xfrm>
          <a:prstGeom prst="rect">
            <a:avLst/>
          </a:prstGeom>
        </p:spPr>
        <p:txBody>
          <a:bodyPr wrap="square" lIns="91037" tIns="45532" rIns="91037" bIns="45532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Показатели 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по происшествиям, связанных со взрывами бытового газа в 2020 г.</a:t>
            </a:r>
          </a:p>
          <a:p>
            <a:endParaRPr lang="ru-RU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65" name="Овал 364"/>
          <p:cNvSpPr>
            <a:spLocks noChangeAspect="1"/>
          </p:cNvSpPr>
          <p:nvPr/>
        </p:nvSpPr>
        <p:spPr>
          <a:xfrm>
            <a:off x="515546" y="8614305"/>
            <a:ext cx="515028" cy="47544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3" name="Овал 382"/>
          <p:cNvSpPr>
            <a:spLocks noChangeAspect="1"/>
          </p:cNvSpPr>
          <p:nvPr/>
        </p:nvSpPr>
        <p:spPr>
          <a:xfrm>
            <a:off x="7829954" y="5029240"/>
            <a:ext cx="552075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0" name="Прямоугольник 389"/>
          <p:cNvSpPr/>
          <p:nvPr/>
        </p:nvSpPr>
        <p:spPr>
          <a:xfrm>
            <a:off x="2590801" y="6256146"/>
            <a:ext cx="81271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101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411" name="Прямоугольник 410"/>
          <p:cNvSpPr/>
          <p:nvPr/>
        </p:nvSpPr>
        <p:spPr>
          <a:xfrm>
            <a:off x="10439400" y="8166602"/>
            <a:ext cx="67166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416" name="Овал 415"/>
          <p:cNvSpPr>
            <a:spLocks noChangeAspect="1"/>
          </p:cNvSpPr>
          <p:nvPr/>
        </p:nvSpPr>
        <p:spPr>
          <a:xfrm>
            <a:off x="3429002" y="3992831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18" name="Овал 417"/>
          <p:cNvSpPr>
            <a:spLocks noChangeAspect="1"/>
          </p:cNvSpPr>
          <p:nvPr/>
        </p:nvSpPr>
        <p:spPr>
          <a:xfrm>
            <a:off x="10533974" y="8534440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102" name="Группа 101"/>
          <p:cNvGrpSpPr/>
          <p:nvPr/>
        </p:nvGrpSpPr>
        <p:grpSpPr>
          <a:xfrm>
            <a:off x="509946" y="1219241"/>
            <a:ext cx="2065090" cy="1784927"/>
            <a:chOff x="793779" y="7592968"/>
            <a:chExt cx="4921221" cy="2002272"/>
          </a:xfrm>
        </p:grpSpPr>
        <p:sp>
          <p:nvSpPr>
            <p:cNvPr id="103" name="Прямоугольник 102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104" name="Text Box 144"/>
            <p:cNvSpPr txBox="1">
              <a:spLocks noChangeArrowheads="1"/>
            </p:cNvSpPr>
            <p:nvPr/>
          </p:nvSpPr>
          <p:spPr bwMode="auto">
            <a:xfrm>
              <a:off x="1381893" y="7592968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105" name="Прямоугольник 104"/>
          <p:cNvSpPr>
            <a:spLocks noChangeAspect="1"/>
          </p:cNvSpPr>
          <p:nvPr/>
        </p:nvSpPr>
        <p:spPr>
          <a:xfrm>
            <a:off x="646741" y="2144329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4" tIns="45612" rIns="91204" bIns="45612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1011125" y="2208433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107" name="Прямоугольник 106"/>
          <p:cNvSpPr>
            <a:spLocks noChangeAspect="1"/>
          </p:cNvSpPr>
          <p:nvPr/>
        </p:nvSpPr>
        <p:spPr>
          <a:xfrm>
            <a:off x="646741" y="2529536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4" tIns="45612" rIns="91204" bIns="45612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1011125" y="260147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109" name="Прямоугольник 108"/>
          <p:cNvSpPr>
            <a:spLocks noChangeAspect="1"/>
          </p:cNvSpPr>
          <p:nvPr/>
        </p:nvSpPr>
        <p:spPr>
          <a:xfrm>
            <a:off x="640462" y="1767536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28" tIns="45623" rIns="91228" bIns="4562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1011125" y="181769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2267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8848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" grpId="0" animBg="1"/>
      <p:bldP spid="383" grpId="0" animBg="1"/>
      <p:bldP spid="416" grpId="0" animBg="1"/>
      <p:bldP spid="41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48840</TotalTime>
  <Words>1026</Words>
  <Application>Microsoft Office PowerPoint</Application>
  <PresentationFormat>A3 (297x420 мм)</PresentationFormat>
  <Paragraphs>392</Paragraphs>
  <Slides>11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Поток</vt:lpstr>
      <vt:lpstr>2_Поток</vt:lpstr>
      <vt:lpstr>1_Поток</vt:lpstr>
      <vt:lpstr>3_Поток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Смоленцева Ольга Владимировна</dc:creator>
  <cp:lastModifiedBy>АРМ 9 (мониторинг)</cp:lastModifiedBy>
  <cp:revision>2883</cp:revision>
  <cp:lastPrinted>2020-06-04T16:57:06Z</cp:lastPrinted>
  <dcterms:created xsi:type="dcterms:W3CDTF">2016-06-03T06:31:21Z</dcterms:created>
  <dcterms:modified xsi:type="dcterms:W3CDTF">2020-12-24T10:05:09Z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